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8" r:id="rId5"/>
  </p:sldIdLst>
  <p:sldSz cx="15119350" cy="10691813"/>
  <p:notesSz cx="10018713" cy="6889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Lamble" initials="SL" lastIdx="1" clrIdx="0">
    <p:extLst>
      <p:ext uri="{19B8F6BF-5375-455C-9EA6-DF929625EA0E}">
        <p15:presenceInfo xmlns:p15="http://schemas.microsoft.com/office/powerpoint/2012/main" userId="S::slamble@dsatredlands.org::9bc0733e-b9a6-4e9d-b611-4624dd9595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00"/>
    <a:srgbClr val="FF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4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148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1442" cy="346083"/>
          </a:xfrm>
          <a:prstGeom prst="rect">
            <a:avLst/>
          </a:prstGeom>
        </p:spPr>
        <p:txBody>
          <a:bodyPr vert="horz" lIns="92433" tIns="46217" rIns="92433" bIns="462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5533" y="0"/>
            <a:ext cx="4341442" cy="346083"/>
          </a:xfrm>
          <a:prstGeom prst="rect">
            <a:avLst/>
          </a:prstGeom>
        </p:spPr>
        <p:txBody>
          <a:bodyPr vert="horz" lIns="92433" tIns="46217" rIns="92433" bIns="46217" rtlCol="0"/>
          <a:lstStyle>
            <a:lvl1pPr algn="r">
              <a:defRPr sz="1200"/>
            </a:lvl1pPr>
          </a:lstStyle>
          <a:p>
            <a:fld id="{A2B7332D-DCAD-4730-BF19-95496C94D3DD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65500" y="860425"/>
            <a:ext cx="3287713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3" tIns="46217" rIns="92433" bIns="462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872" y="3315694"/>
            <a:ext cx="8014970" cy="2712838"/>
          </a:xfrm>
          <a:prstGeom prst="rect">
            <a:avLst/>
          </a:prstGeom>
        </p:spPr>
        <p:txBody>
          <a:bodyPr vert="horz" lIns="92433" tIns="46217" rIns="92433" bIns="4621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543670"/>
            <a:ext cx="4341442" cy="346082"/>
          </a:xfrm>
          <a:prstGeom prst="rect">
            <a:avLst/>
          </a:prstGeom>
        </p:spPr>
        <p:txBody>
          <a:bodyPr vert="horz" lIns="92433" tIns="46217" rIns="92433" bIns="462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5533" y="6543670"/>
            <a:ext cx="4341442" cy="346082"/>
          </a:xfrm>
          <a:prstGeom prst="rect">
            <a:avLst/>
          </a:prstGeom>
        </p:spPr>
        <p:txBody>
          <a:bodyPr vert="horz" lIns="92433" tIns="46217" rIns="92433" bIns="46217" rtlCol="0" anchor="b"/>
          <a:lstStyle>
            <a:lvl1pPr algn="r">
              <a:defRPr sz="1200"/>
            </a:lvl1pPr>
          </a:lstStyle>
          <a:p>
            <a:fld id="{E4AD414B-E8E5-4932-A526-E9985A2BC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281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95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720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43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3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33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0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44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42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32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93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12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16/11/2023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769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Curved Connector 7">
            <a:extLst>
              <a:ext uri="{FF2B5EF4-FFF2-40B4-BE49-F238E27FC236}">
                <a16:creationId xmlns:a16="http://schemas.microsoft.com/office/drawing/2014/main" id="{3C10B73F-4AAF-454D-B5FA-2BAA0112EFB9}"/>
              </a:ext>
            </a:extLst>
          </p:cNvPr>
          <p:cNvCxnSpPr>
            <a:cxnSpLocks/>
            <a:endCxn id="81" idx="2"/>
          </p:cNvCxnSpPr>
          <p:nvPr/>
        </p:nvCxnSpPr>
        <p:spPr>
          <a:xfrm rot="5400000" flipH="1" flipV="1">
            <a:off x="7636600" y="4435301"/>
            <a:ext cx="807646" cy="341170"/>
          </a:xfrm>
          <a:prstGeom prst="curvedConnector3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376713-8633-4C41-95A5-925D02E1EE2B}"/>
              </a:ext>
            </a:extLst>
          </p:cNvPr>
          <p:cNvSpPr/>
          <p:nvPr/>
        </p:nvSpPr>
        <p:spPr>
          <a:xfrm>
            <a:off x="1034328" y="1760765"/>
            <a:ext cx="3830531" cy="1800000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u="sng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Knowledge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Animals are living things. Living things need food, shelter and water to survive. 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Living things become extinct when there are no more of them alive. Dinosaurs became extinct around 65 million years ago.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Fossils are found in rock. They are the remains or traces of plants and animals that lived millions of years ago.</a:t>
            </a:r>
          </a:p>
          <a:p>
            <a:pPr marL="318211" indent="-318211">
              <a:buFont typeface="Arial"/>
              <a:buChar char="•"/>
            </a:pPr>
            <a:r>
              <a:rPr lang="en-US" sz="1000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Paleontologists are people who study fossils.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36A759-DDB4-4721-8C5A-025A9991DB96}"/>
              </a:ext>
            </a:extLst>
          </p:cNvPr>
          <p:cNvSpPr/>
          <p:nvPr/>
        </p:nvSpPr>
        <p:spPr>
          <a:xfrm>
            <a:off x="5644409" y="1760765"/>
            <a:ext cx="3830531" cy="1795236"/>
          </a:xfrm>
          <a:prstGeom prst="roundRect">
            <a:avLst>
              <a:gd name="adj" fmla="val 7004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Dinosaur  </a:t>
            </a:r>
          </a:p>
          <a:p>
            <a:pPr marL="318211" indent="-31821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Paleontologist </a:t>
            </a:r>
          </a:p>
          <a:p>
            <a:pPr marL="318211" indent="-31821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Fossil</a:t>
            </a:r>
          </a:p>
          <a:p>
            <a:pPr marL="318211" indent="-31821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Extinct</a:t>
            </a:r>
          </a:p>
          <a:p>
            <a:pPr marL="318211" indent="-31821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Carnivore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55EBCE1-817A-4C8E-A4E4-E67B45752574}"/>
              </a:ext>
            </a:extLst>
          </p:cNvPr>
          <p:cNvSpPr/>
          <p:nvPr/>
        </p:nvSpPr>
        <p:spPr>
          <a:xfrm>
            <a:off x="10254490" y="1760765"/>
            <a:ext cx="3830531" cy="1795236"/>
          </a:xfrm>
          <a:prstGeom prst="roundRect">
            <a:avLst>
              <a:gd name="adj" fmla="val 7004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Skills</a:t>
            </a:r>
          </a:p>
          <a:p>
            <a:pPr marL="318211" indent="-31821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 capital letters </a:t>
            </a:r>
          </a:p>
          <a:p>
            <a:pPr marL="318211" indent="-31821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  full stops</a:t>
            </a:r>
          </a:p>
          <a:p>
            <a:pPr marL="318211" indent="-31821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  adjectives</a:t>
            </a:r>
          </a:p>
          <a:p>
            <a:pPr marL="318211" indent="-31821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  cursive handwriting </a:t>
            </a:r>
          </a:p>
          <a:p>
            <a:pPr marL="318211" indent="-31821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  <a:latin typeface="Bradley Hand ITC" panose="03070402050302030203" pitchFamily="66" charset="0"/>
                <a:cs typeface="Calibri"/>
              </a:rPr>
              <a:t>  finger spaces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002F74-9F26-49DB-B392-0CA02E4C7DE2}"/>
              </a:ext>
            </a:extLst>
          </p:cNvPr>
          <p:cNvSpPr txBox="1"/>
          <p:nvPr/>
        </p:nvSpPr>
        <p:spPr>
          <a:xfrm>
            <a:off x="3998709" y="418138"/>
            <a:ext cx="84866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Y1 Dinosaur Planet Learning  Journey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3CFB4AC-B57E-4100-92F6-6EAD15C3DD30}"/>
              </a:ext>
            </a:extLst>
          </p:cNvPr>
          <p:cNvSpPr/>
          <p:nvPr/>
        </p:nvSpPr>
        <p:spPr>
          <a:xfrm>
            <a:off x="1034329" y="4463143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Foundation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82CF25C-0AE9-467E-B3A0-8A8577FAF1B5}"/>
              </a:ext>
            </a:extLst>
          </p:cNvPr>
          <p:cNvSpPr/>
          <p:nvPr/>
        </p:nvSpPr>
        <p:spPr>
          <a:xfrm>
            <a:off x="1034329" y="6469742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English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E918D04-F653-44CA-BF33-98F4007D0CFB}"/>
              </a:ext>
            </a:extLst>
          </p:cNvPr>
          <p:cNvSpPr/>
          <p:nvPr/>
        </p:nvSpPr>
        <p:spPr>
          <a:xfrm>
            <a:off x="1034329" y="8349341"/>
            <a:ext cx="2166072" cy="928914"/>
          </a:xfrm>
          <a:prstGeom prst="roundRect">
            <a:avLst>
              <a:gd name="adj" fmla="val 7292"/>
            </a:avLst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Creative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EF973F2-7AFE-46BC-B8FA-3BA3BF259D7C}"/>
              </a:ext>
            </a:extLst>
          </p:cNvPr>
          <p:cNvSpPr/>
          <p:nvPr/>
        </p:nvSpPr>
        <p:spPr>
          <a:xfrm>
            <a:off x="11278321" y="4117600"/>
            <a:ext cx="2806700" cy="1620000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Outcome 1</a:t>
            </a:r>
          </a:p>
          <a:p>
            <a:pPr algn="ctr"/>
            <a:r>
              <a:rPr lang="en-GB" sz="1200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Fact file</a:t>
            </a:r>
          </a:p>
          <a:p>
            <a:pPr algn="ctr"/>
            <a:r>
              <a:rPr lang="en-GB" sz="1200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Becoming palaeontologists</a:t>
            </a:r>
          </a:p>
          <a:p>
            <a:pPr algn="ctr"/>
            <a:r>
              <a:rPr lang="en-GB" sz="1200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Creating a poster </a:t>
            </a:r>
          </a:p>
          <a:p>
            <a:pPr algn="ctr"/>
            <a:endParaRPr lang="en-GB" dirty="0">
              <a:ln w="3175">
                <a:noFill/>
              </a:ln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10D1165-34A1-419A-B65C-EFDE59BE42D8}"/>
              </a:ext>
            </a:extLst>
          </p:cNvPr>
          <p:cNvSpPr/>
          <p:nvPr/>
        </p:nvSpPr>
        <p:spPr>
          <a:xfrm>
            <a:off x="11278321" y="6066141"/>
            <a:ext cx="2806700" cy="16200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b="1" u="sng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Outcome 2</a:t>
            </a:r>
          </a:p>
          <a:p>
            <a:pPr algn="ctr"/>
            <a:r>
              <a:rPr lang="en-GB" sz="1200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Riddles</a:t>
            </a:r>
          </a:p>
          <a:p>
            <a:pPr algn="ctr"/>
            <a:r>
              <a:rPr lang="en-GB" sz="1200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Similes</a:t>
            </a:r>
          </a:p>
          <a:p>
            <a:pPr algn="ctr"/>
            <a:r>
              <a:rPr lang="en-GB" sz="1200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Narratives</a:t>
            </a:r>
          </a:p>
          <a:p>
            <a:pPr algn="ctr"/>
            <a:r>
              <a:rPr lang="en-GB" sz="1200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Creating Posters</a:t>
            </a:r>
          </a:p>
          <a:p>
            <a:pPr algn="ctr"/>
            <a:endParaRPr lang="en-GB" sz="1200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endParaRPr lang="en-GB" dirty="0">
              <a:ln w="3175">
                <a:noFill/>
              </a:ln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6346172-B273-4657-A39D-F328D8A4391E}"/>
              </a:ext>
            </a:extLst>
          </p:cNvPr>
          <p:cNvSpPr/>
          <p:nvPr/>
        </p:nvSpPr>
        <p:spPr>
          <a:xfrm>
            <a:off x="11254740" y="7933456"/>
            <a:ext cx="2830281" cy="162000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endParaRPr lang="en-GB" b="1" u="sng" dirty="0">
              <a:ln w="3175">
                <a:noFill/>
              </a:ln>
              <a:solidFill>
                <a:schemeClr val="tx1"/>
              </a:solidFill>
              <a:latin typeface="Bradley Hand ITC" panose="03070402050302030203" pitchFamily="66" charset="0"/>
            </a:endParaRPr>
          </a:p>
          <a:p>
            <a:pPr algn="ctr"/>
            <a:r>
              <a:rPr lang="en-GB" b="1" u="sng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Outcome  3</a:t>
            </a:r>
          </a:p>
          <a:p>
            <a:pPr algn="ctr"/>
            <a:r>
              <a:rPr lang="en-GB" sz="1200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Silhouette painting </a:t>
            </a:r>
          </a:p>
          <a:p>
            <a:pPr algn="ctr"/>
            <a:r>
              <a:rPr lang="en-GB" sz="1200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Making fossils – salt dough</a:t>
            </a:r>
          </a:p>
          <a:p>
            <a:pPr algn="ctr"/>
            <a:r>
              <a:rPr lang="en-GB" sz="1200" dirty="0">
                <a:ln w="3175">
                  <a:noFill/>
                </a:ln>
                <a:solidFill>
                  <a:schemeClr val="tx1"/>
                </a:solidFill>
                <a:latin typeface="Bradley Hand ITC" panose="03070402050302030203" pitchFamily="66" charset="0"/>
              </a:rPr>
              <a:t>Dino egg truffles</a:t>
            </a:r>
          </a:p>
          <a:p>
            <a:pPr algn="ctr"/>
            <a:endParaRPr lang="en-GB" dirty="0">
              <a:ln w="3175">
                <a:noFill/>
              </a:ln>
            </a:endParaRPr>
          </a:p>
          <a:p>
            <a:pPr algn="ctr"/>
            <a:endParaRPr lang="en-GB" dirty="0">
              <a:ln w="3175">
                <a:noFill/>
              </a:ln>
            </a:endParaRPr>
          </a:p>
          <a:p>
            <a:pPr algn="ctr"/>
            <a:endParaRPr lang="en-GB" dirty="0">
              <a:ln w="3175">
                <a:noFill/>
              </a:ln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E34F95-B048-48C0-9D2C-390957FF10BF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3200401" y="4927600"/>
            <a:ext cx="8077920" cy="0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8C7390A-5E09-4D9A-B686-2CEEF788865E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3200401" y="6934199"/>
            <a:ext cx="8077920" cy="0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A67D67-49E4-4916-A291-96E463FE3DF4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3200401" y="8813798"/>
            <a:ext cx="8077920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4C4D86B-9D5D-4CA0-9D2B-7B5A43B45BF0}"/>
              </a:ext>
            </a:extLst>
          </p:cNvPr>
          <p:cNvSpPr txBox="1"/>
          <p:nvPr/>
        </p:nvSpPr>
        <p:spPr>
          <a:xfrm>
            <a:off x="840526" y="10088255"/>
            <a:ext cx="13438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Respect		Resilience		Resourcefulness		Responsibility		Remembering		Reflectiveness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891BE39-3EB1-4C56-B5F1-FE50C7BC9D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26" y="361552"/>
            <a:ext cx="2670175" cy="821055"/>
          </a:xfrm>
          <a:prstGeom prst="rect">
            <a:avLst/>
          </a:prstGeom>
        </p:spPr>
      </p:pic>
      <p:pic>
        <p:nvPicPr>
          <p:cNvPr id="20" name="Picture 19" descr="DSAT badge">
            <a:extLst>
              <a:ext uri="{FF2B5EF4-FFF2-40B4-BE49-F238E27FC236}">
                <a16:creationId xmlns:a16="http://schemas.microsoft.com/office/drawing/2014/main" id="{44115823-A865-4CB0-B2A9-7F8D212E3AD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8704" y="280997"/>
            <a:ext cx="999373" cy="101531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731515" y="7203534"/>
            <a:ext cx="1546429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To develop sentence structure using colourful semantics.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91365" y="8956183"/>
            <a:ext cx="2692881" cy="78483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CW Cursive Writing 15" panose="03050602040000000000" pitchFamily="66" charset="0"/>
              </a:rPr>
              <a:t>Art: </a:t>
            </a:r>
            <a:r>
              <a:rPr lang="en-US" sz="900" dirty="0">
                <a:latin typeface="CCW Cursive Writing 15" panose="03050602040000000000" pitchFamily="66" charset="0"/>
              </a:rPr>
              <a:t>To improve mastery of art and design techniques, including drawing, painting and sculpture with a range of materials.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cxnSp>
        <p:nvCxnSpPr>
          <p:cNvPr id="8" name="Curved Connector 7"/>
          <p:cNvCxnSpPr>
            <a:cxnSpLocks/>
          </p:cNvCxnSpPr>
          <p:nvPr/>
        </p:nvCxnSpPr>
        <p:spPr>
          <a:xfrm>
            <a:off x="5023375" y="4271313"/>
            <a:ext cx="862425" cy="772201"/>
          </a:xfrm>
          <a:prstGeom prst="curvedConnector3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cxnSpLocks/>
          </p:cNvCxnSpPr>
          <p:nvPr/>
        </p:nvCxnSpPr>
        <p:spPr>
          <a:xfrm>
            <a:off x="3236020" y="6596084"/>
            <a:ext cx="506734" cy="109663"/>
          </a:xfrm>
          <a:prstGeom prst="curvedConnector3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592DA5B-5619-4994-83BD-46CE842E2772}"/>
              </a:ext>
            </a:extLst>
          </p:cNvPr>
          <p:cNvSpPr txBox="1"/>
          <p:nvPr/>
        </p:nvSpPr>
        <p:spPr>
          <a:xfrm>
            <a:off x="2307191" y="3624983"/>
            <a:ext cx="2272481" cy="6463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CW Cursive Writing 15" panose="03050602040000000000" pitchFamily="66" charset="0"/>
              </a:rPr>
              <a:t>Science: </a:t>
            </a:r>
            <a:r>
              <a:rPr lang="en-US" sz="900" dirty="0">
                <a:latin typeface="CCW Cursive Writing 15" panose="03050602040000000000" pitchFamily="66" charset="0"/>
              </a:rPr>
              <a:t>To describe and compare the structure of a variety of common animals.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4F1CEB-CF5D-4451-B63E-330BB27C4818}"/>
              </a:ext>
            </a:extLst>
          </p:cNvPr>
          <p:cNvSpPr txBox="1"/>
          <p:nvPr/>
        </p:nvSpPr>
        <p:spPr>
          <a:xfrm>
            <a:off x="5849428" y="5123834"/>
            <a:ext cx="2272481" cy="7848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CW Cursive Writing 15" panose="03050602040000000000" pitchFamily="66" charset="0"/>
              </a:rPr>
              <a:t>History: </a:t>
            </a:r>
            <a:r>
              <a:rPr lang="en-US" sz="900" dirty="0">
                <a:latin typeface="CCW Cursive Writing 15" panose="03050602040000000000" pitchFamily="66" charset="0"/>
              </a:rPr>
              <a:t>To learn about events beyond living memory that are significant nationally or globally.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E16506A-4A50-43F5-8958-7EC11EB52626}"/>
              </a:ext>
            </a:extLst>
          </p:cNvPr>
          <p:cNvSpPr txBox="1"/>
          <p:nvPr/>
        </p:nvSpPr>
        <p:spPr>
          <a:xfrm>
            <a:off x="3291365" y="5043514"/>
            <a:ext cx="2426731" cy="5078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CW Cursive Writing 15" panose="03050602040000000000" pitchFamily="66" charset="0"/>
              </a:rPr>
              <a:t>Science: </a:t>
            </a:r>
            <a:r>
              <a:rPr lang="en-US" sz="900" dirty="0">
                <a:latin typeface="CCW Cursive Writing 15" panose="03050602040000000000" pitchFamily="66" charset="0"/>
              </a:rPr>
              <a:t>To ask simple questions and answer them in different ways.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D570AD75-E654-41D2-BEF5-CB3508BA2B03}"/>
              </a:ext>
            </a:extLst>
          </p:cNvPr>
          <p:cNvSpPr txBox="1"/>
          <p:nvPr/>
        </p:nvSpPr>
        <p:spPr>
          <a:xfrm>
            <a:off x="5687076" y="4367715"/>
            <a:ext cx="2151124" cy="5078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CW Cursive Writing 15" panose="03050602040000000000" pitchFamily="66" charset="0"/>
              </a:rPr>
              <a:t>History: </a:t>
            </a:r>
            <a:r>
              <a:rPr lang="en-US" sz="900" dirty="0">
                <a:latin typeface="CCW Cursive Writing 15" panose="03050602040000000000" pitchFamily="66" charset="0"/>
              </a:rPr>
              <a:t>To learn about changes within living memory.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ABC20BF-1F28-42D7-AA9D-2254A63079B1}"/>
              </a:ext>
            </a:extLst>
          </p:cNvPr>
          <p:cNvSpPr txBox="1"/>
          <p:nvPr/>
        </p:nvSpPr>
        <p:spPr>
          <a:xfrm>
            <a:off x="4742956" y="3628373"/>
            <a:ext cx="1710342" cy="6463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CW Cursive Writing 15" panose="03050602040000000000" pitchFamily="66" charset="0"/>
              </a:rPr>
              <a:t>History: </a:t>
            </a:r>
            <a:r>
              <a:rPr lang="en-US" sz="900" dirty="0">
                <a:latin typeface="CCW Cursive Writing 15" panose="03050602040000000000" pitchFamily="66" charset="0"/>
              </a:rPr>
              <a:t>To learn about the lives of significant individuals.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4A2A8DC-3C5E-4740-9C18-180DEABF8CB8}"/>
              </a:ext>
            </a:extLst>
          </p:cNvPr>
          <p:cNvSpPr txBox="1"/>
          <p:nvPr/>
        </p:nvSpPr>
        <p:spPr>
          <a:xfrm>
            <a:off x="6343415" y="8976799"/>
            <a:ext cx="2692881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CW Cursive Writing 15" panose="03050602040000000000" pitchFamily="66" charset="0"/>
              </a:rPr>
              <a:t>Art: </a:t>
            </a:r>
            <a:r>
              <a:rPr lang="en-US" sz="900" dirty="0">
                <a:latin typeface="CCW Cursive Writing 15" panose="03050602040000000000" pitchFamily="66" charset="0"/>
              </a:rPr>
              <a:t>To develop a wide range of art and design techniques, using colour, texture and shape. 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4CB4BA2-79AB-4789-851C-8FA5C1BA0953}"/>
              </a:ext>
            </a:extLst>
          </p:cNvPr>
          <p:cNvSpPr txBox="1"/>
          <p:nvPr/>
        </p:nvSpPr>
        <p:spPr>
          <a:xfrm>
            <a:off x="9053237" y="9623229"/>
            <a:ext cx="3023086" cy="5078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CW Cursive Writing 15" panose="03050602040000000000" pitchFamily="66" charset="0"/>
              </a:rPr>
              <a:t>DT: </a:t>
            </a:r>
            <a:r>
              <a:rPr lang="en-US" sz="900" dirty="0">
                <a:latin typeface="CCW Cursive Writing 15" panose="03050602040000000000" pitchFamily="66" charset="0"/>
              </a:rPr>
              <a:t>To select from and use a range of tools and equipment to perform practical tasks.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cxnSp>
        <p:nvCxnSpPr>
          <p:cNvPr id="74" name="Curved Connector 7">
            <a:extLst>
              <a:ext uri="{FF2B5EF4-FFF2-40B4-BE49-F238E27FC236}">
                <a16:creationId xmlns:a16="http://schemas.microsoft.com/office/drawing/2014/main" id="{38119750-A61F-4C46-BAC5-E268C905AA7B}"/>
              </a:ext>
            </a:extLst>
          </p:cNvPr>
          <p:cNvCxnSpPr>
            <a:cxnSpLocks/>
          </p:cNvCxnSpPr>
          <p:nvPr/>
        </p:nvCxnSpPr>
        <p:spPr>
          <a:xfrm flipV="1">
            <a:off x="3200401" y="4275712"/>
            <a:ext cx="640629" cy="179153"/>
          </a:xfrm>
          <a:prstGeom prst="curvedConnector3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88">
            <a:extLst>
              <a:ext uri="{FF2B5EF4-FFF2-40B4-BE49-F238E27FC236}">
                <a16:creationId xmlns:a16="http://schemas.microsoft.com/office/drawing/2014/main" id="{83792D47-872D-4083-B7E4-22D39B1DFE73}"/>
              </a:ext>
            </a:extLst>
          </p:cNvPr>
          <p:cNvCxnSpPr>
            <a:cxnSpLocks/>
            <a:endCxn id="70" idx="1"/>
          </p:cNvCxnSpPr>
          <p:nvPr/>
        </p:nvCxnSpPr>
        <p:spPr>
          <a:xfrm>
            <a:off x="5885800" y="9760276"/>
            <a:ext cx="3167437" cy="116869"/>
          </a:xfrm>
          <a:prstGeom prst="curved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8">
            <a:extLst>
              <a:ext uri="{FF2B5EF4-FFF2-40B4-BE49-F238E27FC236}">
                <a16:creationId xmlns:a16="http://schemas.microsoft.com/office/drawing/2014/main" id="{81A3BB45-7C70-4A1E-9391-384A0642B7EF}"/>
              </a:ext>
            </a:extLst>
          </p:cNvPr>
          <p:cNvCxnSpPr>
            <a:cxnSpLocks/>
          </p:cNvCxnSpPr>
          <p:nvPr/>
        </p:nvCxnSpPr>
        <p:spPr>
          <a:xfrm flipV="1">
            <a:off x="5804682" y="9161041"/>
            <a:ext cx="609708" cy="488080"/>
          </a:xfrm>
          <a:prstGeom prst="curvedConnector3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657363F4-56EA-497D-83A4-10FA270832FC}"/>
              </a:ext>
            </a:extLst>
          </p:cNvPr>
          <p:cNvSpPr txBox="1"/>
          <p:nvPr/>
        </p:nvSpPr>
        <p:spPr>
          <a:xfrm>
            <a:off x="6997642" y="3694232"/>
            <a:ext cx="2426731" cy="5078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CW Cursive Writing 15" panose="03050602040000000000" pitchFamily="66" charset="0"/>
              </a:rPr>
              <a:t>Science: </a:t>
            </a:r>
            <a:r>
              <a:rPr lang="en-US" sz="900" dirty="0">
                <a:latin typeface="CCW Cursive Writing 15" panose="03050602040000000000" pitchFamily="66" charset="0"/>
              </a:rPr>
              <a:t>To use their observations to suggest answers to questions.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63DE8BC-8A3E-4342-87CF-CF6AEAA2492E}"/>
              </a:ext>
            </a:extLst>
          </p:cNvPr>
          <p:cNvSpPr txBox="1"/>
          <p:nvPr/>
        </p:nvSpPr>
        <p:spPr>
          <a:xfrm>
            <a:off x="8367123" y="5112433"/>
            <a:ext cx="2426731" cy="6463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CW Cursive Writing 15" panose="03050602040000000000" pitchFamily="66" charset="0"/>
              </a:rPr>
              <a:t>Computing: </a:t>
            </a:r>
            <a:r>
              <a:rPr lang="en-US" sz="900" dirty="0">
                <a:latin typeface="CCW Cursive Writing 15" panose="03050602040000000000" pitchFamily="66" charset="0"/>
              </a:rPr>
              <a:t>To recognise common uses of information technology beyond school. 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cxnSp>
        <p:nvCxnSpPr>
          <p:cNvPr id="88" name="Curved Connector 7">
            <a:extLst>
              <a:ext uri="{FF2B5EF4-FFF2-40B4-BE49-F238E27FC236}">
                <a16:creationId xmlns:a16="http://schemas.microsoft.com/office/drawing/2014/main" id="{B9D75B39-54AE-4E7E-96C8-CE46F1156B54}"/>
              </a:ext>
            </a:extLst>
          </p:cNvPr>
          <p:cNvCxnSpPr>
            <a:cxnSpLocks/>
            <a:endCxn id="62" idx="0"/>
          </p:cNvCxnSpPr>
          <p:nvPr/>
        </p:nvCxnSpPr>
        <p:spPr>
          <a:xfrm rot="16200000" flipH="1">
            <a:off x="3855409" y="4394192"/>
            <a:ext cx="772200" cy="526444"/>
          </a:xfrm>
          <a:prstGeom prst="curvedConnector3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B393DC97-2CA4-463E-9046-2B1A418788E8}"/>
              </a:ext>
            </a:extLst>
          </p:cNvPr>
          <p:cNvSpPr txBox="1"/>
          <p:nvPr/>
        </p:nvSpPr>
        <p:spPr>
          <a:xfrm>
            <a:off x="8381146" y="4340294"/>
            <a:ext cx="2426731" cy="5078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CCW Cursive Writing 15" panose="03050602040000000000" pitchFamily="66" charset="0"/>
              </a:rPr>
              <a:t>Science: </a:t>
            </a:r>
            <a:r>
              <a:rPr lang="en-US" sz="900" dirty="0">
                <a:latin typeface="CCW Cursive Writing 15" panose="03050602040000000000" pitchFamily="66" charset="0"/>
              </a:rPr>
              <a:t>To observe closely using simple equipment. </a:t>
            </a:r>
            <a:endParaRPr lang="en-GB" sz="900" dirty="0">
              <a:latin typeface="CCW Cursive Writing 15" panose="03050602040000000000" pitchFamily="66" charset="0"/>
            </a:endParaRPr>
          </a:p>
        </p:txBody>
      </p:sp>
      <p:cxnSp>
        <p:nvCxnSpPr>
          <p:cNvPr id="94" name="Curved Connector 7">
            <a:extLst>
              <a:ext uri="{FF2B5EF4-FFF2-40B4-BE49-F238E27FC236}">
                <a16:creationId xmlns:a16="http://schemas.microsoft.com/office/drawing/2014/main" id="{0ADAD729-831E-4DCA-AAAD-47A7758A96AB}"/>
              </a:ext>
            </a:extLst>
          </p:cNvPr>
          <p:cNvCxnSpPr>
            <a:cxnSpLocks/>
          </p:cNvCxnSpPr>
          <p:nvPr/>
        </p:nvCxnSpPr>
        <p:spPr>
          <a:xfrm rot="16200000" flipV="1">
            <a:off x="9280959" y="3975765"/>
            <a:ext cx="507533" cy="220704"/>
          </a:xfrm>
          <a:prstGeom prst="curvedConnector3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7">
            <a:extLst>
              <a:ext uri="{FF2B5EF4-FFF2-40B4-BE49-F238E27FC236}">
                <a16:creationId xmlns:a16="http://schemas.microsoft.com/office/drawing/2014/main" id="{7A16B9CB-EC91-4295-BA8D-1E0C6B68B18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6910799" y="4980044"/>
            <a:ext cx="427225" cy="277487"/>
          </a:xfrm>
          <a:prstGeom prst="curvedConnector3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7">
            <a:extLst>
              <a:ext uri="{FF2B5EF4-FFF2-40B4-BE49-F238E27FC236}">
                <a16:creationId xmlns:a16="http://schemas.microsoft.com/office/drawing/2014/main" id="{E7F08D8C-AF3B-4AEE-B5D0-F2A3FE683B22}"/>
              </a:ext>
            </a:extLst>
          </p:cNvPr>
          <p:cNvCxnSpPr>
            <a:cxnSpLocks/>
          </p:cNvCxnSpPr>
          <p:nvPr/>
        </p:nvCxnSpPr>
        <p:spPr>
          <a:xfrm rot="16200000" flipV="1">
            <a:off x="7728856" y="4861944"/>
            <a:ext cx="705824" cy="487135"/>
          </a:xfrm>
          <a:prstGeom prst="curvedConnector3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7">
            <a:extLst>
              <a:ext uri="{FF2B5EF4-FFF2-40B4-BE49-F238E27FC236}">
                <a16:creationId xmlns:a16="http://schemas.microsoft.com/office/drawing/2014/main" id="{64E4D1AE-A875-426F-8CAF-B4E8019887F8}"/>
              </a:ext>
            </a:extLst>
          </p:cNvPr>
          <p:cNvCxnSpPr>
            <a:cxnSpLocks/>
          </p:cNvCxnSpPr>
          <p:nvPr/>
        </p:nvCxnSpPr>
        <p:spPr>
          <a:xfrm rot="16200000" flipV="1">
            <a:off x="7720146" y="4551695"/>
            <a:ext cx="1000762" cy="293192"/>
          </a:xfrm>
          <a:prstGeom prst="curvedConnector3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3A764D9-4F2A-4FFB-BFC3-B02951687E49}"/>
              </a:ext>
            </a:extLst>
          </p:cNvPr>
          <p:cNvSpPr txBox="1"/>
          <p:nvPr/>
        </p:nvSpPr>
        <p:spPr>
          <a:xfrm>
            <a:off x="2958300" y="5857298"/>
            <a:ext cx="1546429" cy="2154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CCW Cursive Writing 15" panose="03050602040000000000" pitchFamily="66" charset="0"/>
              </a:rPr>
              <a:t>WOW Moment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245A139-6F9F-4F96-A487-BA6443D174FE}"/>
              </a:ext>
            </a:extLst>
          </p:cNvPr>
          <p:cNvSpPr txBox="1"/>
          <p:nvPr/>
        </p:nvSpPr>
        <p:spPr>
          <a:xfrm>
            <a:off x="3841030" y="6497523"/>
            <a:ext cx="2166072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To form letters in the correct direction.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C382E55-202E-4A23-82FF-2780DEDDE395}"/>
              </a:ext>
            </a:extLst>
          </p:cNvPr>
          <p:cNvSpPr txBox="1"/>
          <p:nvPr/>
        </p:nvSpPr>
        <p:spPr>
          <a:xfrm>
            <a:off x="5604893" y="7238161"/>
            <a:ext cx="2166072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To identify capital letters and full stops.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B802513-66C3-4A0D-8D4E-5726829AE4CB}"/>
              </a:ext>
            </a:extLst>
          </p:cNvPr>
          <p:cNvSpPr txBox="1"/>
          <p:nvPr/>
        </p:nvSpPr>
        <p:spPr>
          <a:xfrm>
            <a:off x="5097083" y="5978079"/>
            <a:ext cx="2166072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To compose a sentence orally before writing it.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150A641-2202-4A71-91E2-4C701461B33E}"/>
              </a:ext>
            </a:extLst>
          </p:cNvPr>
          <p:cNvSpPr txBox="1"/>
          <p:nvPr/>
        </p:nvSpPr>
        <p:spPr>
          <a:xfrm>
            <a:off x="6453298" y="6526230"/>
            <a:ext cx="2166072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To learn different word classes.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4716DAE-5F81-4464-8B5D-33D3E74B947F}"/>
              </a:ext>
            </a:extLst>
          </p:cNvPr>
          <p:cNvSpPr txBox="1"/>
          <p:nvPr/>
        </p:nvSpPr>
        <p:spPr>
          <a:xfrm>
            <a:off x="6578529" y="7831735"/>
            <a:ext cx="2166072" cy="2154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To publish a riddle.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D85799-3BC0-47C1-89DC-16A543A0C469}"/>
              </a:ext>
            </a:extLst>
          </p:cNvPr>
          <p:cNvSpPr txBox="1"/>
          <p:nvPr/>
        </p:nvSpPr>
        <p:spPr>
          <a:xfrm>
            <a:off x="8262146" y="5972413"/>
            <a:ext cx="2166072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To perform actions that recite a poem/story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C9347DB-CC2D-4C66-833C-521B9D685606}"/>
              </a:ext>
            </a:extLst>
          </p:cNvPr>
          <p:cNvSpPr txBox="1"/>
          <p:nvPr/>
        </p:nvSpPr>
        <p:spPr>
          <a:xfrm>
            <a:off x="10515599" y="5825212"/>
            <a:ext cx="2166072" cy="2154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To publish a narrative.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5FA5C5-D047-4F66-B180-8EA832F852E7}"/>
              </a:ext>
            </a:extLst>
          </p:cNvPr>
          <p:cNvSpPr txBox="1"/>
          <p:nvPr/>
        </p:nvSpPr>
        <p:spPr>
          <a:xfrm>
            <a:off x="7971387" y="7081996"/>
            <a:ext cx="1546429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To use question marks.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A16DE72-8D0D-4736-A023-416CE5F403EF}"/>
              </a:ext>
            </a:extLst>
          </p:cNvPr>
          <p:cNvSpPr txBox="1"/>
          <p:nvPr/>
        </p:nvSpPr>
        <p:spPr>
          <a:xfrm>
            <a:off x="8797672" y="6491130"/>
            <a:ext cx="1253401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To create a ‘Lost’ poser.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78CF32-1441-4497-A8E0-10BD0C2761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7098" y="8103317"/>
            <a:ext cx="1871634" cy="603556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050522B8-F83E-4657-ACE0-F3AE1D45F8CD}"/>
              </a:ext>
            </a:extLst>
          </p:cNvPr>
          <p:cNvSpPr txBox="1"/>
          <p:nvPr/>
        </p:nvSpPr>
        <p:spPr>
          <a:xfrm>
            <a:off x="9760956" y="7136552"/>
            <a:ext cx="1213926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Narrative- introduction.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0BAAA58-DDE2-4276-BCFF-BC2C431FCBAD}"/>
              </a:ext>
            </a:extLst>
          </p:cNvPr>
          <p:cNvSpPr txBox="1"/>
          <p:nvPr/>
        </p:nvSpPr>
        <p:spPr>
          <a:xfrm>
            <a:off x="8916898" y="7953847"/>
            <a:ext cx="1025016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Narrative- build up.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98327F6-CA26-4DAC-9420-5DF62CFE5EB8}"/>
              </a:ext>
            </a:extLst>
          </p:cNvPr>
          <p:cNvSpPr txBox="1"/>
          <p:nvPr/>
        </p:nvSpPr>
        <p:spPr>
          <a:xfrm>
            <a:off x="10144687" y="7711787"/>
            <a:ext cx="1025016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Narrative- resolution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43BAF9C-C876-4550-8F75-973BC41E65C4}"/>
              </a:ext>
            </a:extLst>
          </p:cNvPr>
          <p:cNvSpPr txBox="1"/>
          <p:nvPr/>
        </p:nvSpPr>
        <p:spPr>
          <a:xfrm>
            <a:off x="9941914" y="8424273"/>
            <a:ext cx="1025016" cy="3385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CCW Cursive Writing 15" panose="03050602040000000000" pitchFamily="66" charset="0"/>
              </a:rPr>
              <a:t>Narrative- problem</a:t>
            </a:r>
          </a:p>
        </p:txBody>
      </p: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AAFA4E1A-F008-443B-9E0A-EBF3B33711BD}"/>
              </a:ext>
            </a:extLst>
          </p:cNvPr>
          <p:cNvCxnSpPr>
            <a:endCxn id="3" idx="0"/>
          </p:cNvCxnSpPr>
          <p:nvPr/>
        </p:nvCxnSpPr>
        <p:spPr>
          <a:xfrm rot="16200000" flipH="1">
            <a:off x="4326094" y="7024897"/>
            <a:ext cx="357271" cy="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CFCC7FFF-97E5-4EE9-8E14-101755D22F2D}"/>
              </a:ext>
            </a:extLst>
          </p:cNvPr>
          <p:cNvCxnSpPr/>
          <p:nvPr/>
        </p:nvCxnSpPr>
        <p:spPr>
          <a:xfrm>
            <a:off x="5277944" y="7695363"/>
            <a:ext cx="571484" cy="35844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6458B7C2-F9AC-4EE4-BB98-2A3CCA0F58D0}"/>
              </a:ext>
            </a:extLst>
          </p:cNvPr>
          <p:cNvCxnSpPr/>
          <p:nvPr/>
        </p:nvCxnSpPr>
        <p:spPr>
          <a:xfrm rot="5400000" flipH="1" flipV="1">
            <a:off x="5783370" y="7822183"/>
            <a:ext cx="425079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Curved 27">
            <a:extLst>
              <a:ext uri="{FF2B5EF4-FFF2-40B4-BE49-F238E27FC236}">
                <a16:creationId xmlns:a16="http://schemas.microsoft.com/office/drawing/2014/main" id="{0070E33E-2246-42E4-AE92-F4DBE2AAB92B}"/>
              </a:ext>
            </a:extLst>
          </p:cNvPr>
          <p:cNvCxnSpPr/>
          <p:nvPr/>
        </p:nvCxnSpPr>
        <p:spPr>
          <a:xfrm>
            <a:off x="5075171" y="7118442"/>
            <a:ext cx="529722" cy="5964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CD6BB88C-AA85-440D-89C0-6C039453234D}"/>
              </a:ext>
            </a:extLst>
          </p:cNvPr>
          <p:cNvCxnSpPr>
            <a:endCxn id="48" idx="1"/>
          </p:cNvCxnSpPr>
          <p:nvPr/>
        </p:nvCxnSpPr>
        <p:spPr>
          <a:xfrm flipV="1">
            <a:off x="5340032" y="6695507"/>
            <a:ext cx="1113266" cy="68498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38CFD6CD-DC25-4071-9E93-34845D52DAC3}"/>
              </a:ext>
            </a:extLst>
          </p:cNvPr>
          <p:cNvCxnSpPr>
            <a:endCxn id="47" idx="2"/>
          </p:cNvCxnSpPr>
          <p:nvPr/>
        </p:nvCxnSpPr>
        <p:spPr>
          <a:xfrm rot="16200000" flipV="1">
            <a:off x="5810635" y="6686118"/>
            <a:ext cx="902265" cy="16329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504F9F1B-F2BE-43C8-807E-26F0014EF244}"/>
              </a:ext>
            </a:extLst>
          </p:cNvPr>
          <p:cNvCxnSpPr/>
          <p:nvPr/>
        </p:nvCxnSpPr>
        <p:spPr>
          <a:xfrm rot="5400000" flipH="1" flipV="1">
            <a:off x="4745227" y="7034713"/>
            <a:ext cx="1668961" cy="40697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67787098-C0C2-4593-9174-E64A5D78D002}"/>
              </a:ext>
            </a:extLst>
          </p:cNvPr>
          <p:cNvCxnSpPr/>
          <p:nvPr/>
        </p:nvCxnSpPr>
        <p:spPr>
          <a:xfrm rot="16200000" flipH="1">
            <a:off x="6540979" y="6506039"/>
            <a:ext cx="1444352" cy="114005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4A961316-92E3-4FDA-B248-85B695FDCD7E}"/>
              </a:ext>
            </a:extLst>
          </p:cNvPr>
          <p:cNvCxnSpPr/>
          <p:nvPr/>
        </p:nvCxnSpPr>
        <p:spPr>
          <a:xfrm rot="5400000">
            <a:off x="8075721" y="7574607"/>
            <a:ext cx="369828" cy="12940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FE539D13-8191-478C-AA66-C1E7AB18F978}"/>
              </a:ext>
            </a:extLst>
          </p:cNvPr>
          <p:cNvCxnSpPr>
            <a:stCxn id="47" idx="3"/>
          </p:cNvCxnSpPr>
          <p:nvPr/>
        </p:nvCxnSpPr>
        <p:spPr>
          <a:xfrm>
            <a:off x="7263155" y="6147356"/>
            <a:ext cx="1534517" cy="40134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0DFD0492-5142-495A-9722-A274F3FFB64A}"/>
              </a:ext>
            </a:extLst>
          </p:cNvPr>
          <p:cNvCxnSpPr>
            <a:endCxn id="57" idx="0"/>
          </p:cNvCxnSpPr>
          <p:nvPr/>
        </p:nvCxnSpPr>
        <p:spPr>
          <a:xfrm rot="16200000" flipH="1">
            <a:off x="9906877" y="6675510"/>
            <a:ext cx="808654" cy="11342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or: Curved 72">
            <a:extLst>
              <a:ext uri="{FF2B5EF4-FFF2-40B4-BE49-F238E27FC236}">
                <a16:creationId xmlns:a16="http://schemas.microsoft.com/office/drawing/2014/main" id="{6842E53D-05D5-4C60-9ACF-F5C990E1945C}"/>
              </a:ext>
            </a:extLst>
          </p:cNvPr>
          <p:cNvCxnSpPr/>
          <p:nvPr/>
        </p:nvCxnSpPr>
        <p:spPr>
          <a:xfrm rot="10800000" flipV="1">
            <a:off x="9189356" y="7420550"/>
            <a:ext cx="555759" cy="48610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or: Curved 75">
            <a:extLst>
              <a:ext uri="{FF2B5EF4-FFF2-40B4-BE49-F238E27FC236}">
                <a16:creationId xmlns:a16="http://schemas.microsoft.com/office/drawing/2014/main" id="{C8AFA0BA-A489-4C87-9A8D-1E1D23C2A6D9}"/>
              </a:ext>
            </a:extLst>
          </p:cNvPr>
          <p:cNvCxnSpPr>
            <a:endCxn id="61" idx="1"/>
          </p:cNvCxnSpPr>
          <p:nvPr/>
        </p:nvCxnSpPr>
        <p:spPr>
          <a:xfrm>
            <a:off x="9441756" y="8405095"/>
            <a:ext cx="500158" cy="18845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Curved 77">
            <a:extLst>
              <a:ext uri="{FF2B5EF4-FFF2-40B4-BE49-F238E27FC236}">
                <a16:creationId xmlns:a16="http://schemas.microsoft.com/office/drawing/2014/main" id="{FBC56A41-3731-48F2-8EBB-0C25BE5845DC}"/>
              </a:ext>
            </a:extLst>
          </p:cNvPr>
          <p:cNvCxnSpPr>
            <a:endCxn id="59" idx="2"/>
          </p:cNvCxnSpPr>
          <p:nvPr/>
        </p:nvCxnSpPr>
        <p:spPr>
          <a:xfrm rot="5400000" flipH="1" flipV="1">
            <a:off x="10489667" y="8217870"/>
            <a:ext cx="335057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or: Curved 81">
            <a:extLst>
              <a:ext uri="{FF2B5EF4-FFF2-40B4-BE49-F238E27FC236}">
                <a16:creationId xmlns:a16="http://schemas.microsoft.com/office/drawing/2014/main" id="{1EC776F7-8F5A-4762-B8EE-F674A5590D8A}"/>
              </a:ext>
            </a:extLst>
          </p:cNvPr>
          <p:cNvCxnSpPr/>
          <p:nvPr/>
        </p:nvCxnSpPr>
        <p:spPr>
          <a:xfrm rot="16200000" flipV="1">
            <a:off x="10238456" y="6775222"/>
            <a:ext cx="1659722" cy="20277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7af36e-c427-46cd-88a7-a109f1db817d">
      <Terms xmlns="http://schemas.microsoft.com/office/infopath/2007/PartnerControls"/>
    </lcf76f155ced4ddcb4097134ff3c332f>
    <TaxCatchAll xmlns="0ff67797-5c24-46a9-8e3b-be2ca9f2209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C5230C0293D040A584F265AB156CFB" ma:contentTypeVersion="16" ma:contentTypeDescription="Create a new document." ma:contentTypeScope="" ma:versionID="594de6543b897e0d44003df66f6b979d">
  <xsd:schema xmlns:xsd="http://www.w3.org/2001/XMLSchema" xmlns:xs="http://www.w3.org/2001/XMLSchema" xmlns:p="http://schemas.microsoft.com/office/2006/metadata/properties" xmlns:ns2="947af36e-c427-46cd-88a7-a109f1db817d" xmlns:ns3="0ff67797-5c24-46a9-8e3b-be2ca9f22092" targetNamespace="http://schemas.microsoft.com/office/2006/metadata/properties" ma:root="true" ma:fieldsID="087c38366cbe2ef25222679a152d5bf6" ns2:_="" ns3:_="">
    <xsd:import namespace="947af36e-c427-46cd-88a7-a109f1db817d"/>
    <xsd:import namespace="0ff67797-5c24-46a9-8e3b-be2ca9f220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7af36e-c427-46cd-88a7-a109f1db81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ae6bd0a-c4b6-458e-af88-638af714bb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67797-5c24-46a9-8e3b-be2ca9f22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91eb20f-5788-40d4-b438-452645bf27af}" ma:internalName="TaxCatchAll" ma:showField="CatchAllData" ma:web="0ff67797-5c24-46a9-8e3b-be2ca9f22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BBEAE1-E726-41A7-A2B1-2D5955F4748C}">
  <ds:schemaRefs>
    <ds:schemaRef ds:uri="http://www.w3.org/XML/1998/namespace"/>
    <ds:schemaRef ds:uri="947af36e-c427-46cd-88a7-a109f1db817d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0ff67797-5c24-46a9-8e3b-be2ca9f22092"/>
  </ds:schemaRefs>
</ds:datastoreItem>
</file>

<file path=customXml/itemProps2.xml><?xml version="1.0" encoding="utf-8"?>
<ds:datastoreItem xmlns:ds="http://schemas.openxmlformats.org/officeDocument/2006/customXml" ds:itemID="{93447260-281B-4934-98DE-8340BF7679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7af36e-c427-46cd-88a7-a109f1db817d"/>
    <ds:schemaRef ds:uri="0ff67797-5c24-46a9-8e3b-be2ca9f220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07FAA3-E153-46F6-9654-3DAB7BCF3B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4553</TotalTime>
  <Words>385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CCW Cursive Writing 15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Nicky Ball</cp:lastModifiedBy>
  <cp:revision>142</cp:revision>
  <cp:lastPrinted>2023-11-16T15:00:06Z</cp:lastPrinted>
  <dcterms:created xsi:type="dcterms:W3CDTF">2013-07-15T20:26:40Z</dcterms:created>
  <dcterms:modified xsi:type="dcterms:W3CDTF">2023-11-16T15:02:28Z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0x01010043C5230C0293D040A584F265AB156CFB</vt:lpwstr>
  </property>
  <property fmtid="{D5CDD505-2E9C-101B-9397-08002B2CF9AE}" pid="3" name="MediaServiceImageTags">
    <vt:lpwstr/>
  </property>
</Properties>
</file>