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15119350" cy="10691813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Lamble" initials="SL" lastIdx="1" clrIdx="0">
    <p:extLst>
      <p:ext uri="{19B8F6BF-5375-455C-9EA6-DF929625EA0E}">
        <p15:presenceInfo xmlns:p15="http://schemas.microsoft.com/office/powerpoint/2012/main" userId="S::slamble@dsatredlands.org::9bc0733e-b9a6-4e9d-b611-4624dd9595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DDC4A-3922-47B6-8AB8-D04EA9C3996A}" v="7" dt="2023-10-31T08:13:00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154" cy="341458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135" tIns="45568" rIns="91135" bIns="45568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5" tIns="45568" rIns="91135" bIns="455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3"/>
            <a:ext cx="7898130" cy="2676584"/>
          </a:xfrm>
          <a:prstGeom prst="rect">
            <a:avLst/>
          </a:prstGeom>
        </p:spPr>
        <p:txBody>
          <a:bodyPr vert="horz" lIns="91135" tIns="45568" rIns="91135" bIns="455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220"/>
            <a:ext cx="4278154" cy="341457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96" y="6456220"/>
            <a:ext cx="4278154" cy="341457"/>
          </a:xfrm>
          <a:prstGeom prst="rect">
            <a:avLst/>
          </a:prstGeom>
        </p:spPr>
        <p:txBody>
          <a:bodyPr vert="horz" lIns="91135" tIns="45568" rIns="91135" bIns="45568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8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487498"/>
            <a:ext cx="3830531" cy="1996537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Plants are living things. Trees are large woody plants that are either evergreen or deciduous.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The local environment is a habitat for living things and can change during the seasons. 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Transient art is moveable. Natural materials such as grass, pebbles, sand , flowers can all be used to make transient art </a:t>
            </a:r>
            <a:endParaRPr lang="en-US" sz="1000">
              <a:solidFill>
                <a:schemeClr val="tx1"/>
              </a:solidFill>
              <a:highlight>
                <a:srgbClr val="FFFF00"/>
              </a:highlight>
              <a:latin typeface="Bradley Hand ITC" panose="03070402050302030203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487498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Skills</a:t>
            </a:r>
          </a:p>
          <a:p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capital letters 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full stops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adjectives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cursive handwriting 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finger spaces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Conjunctions (and, because)</a:t>
            </a:r>
          </a:p>
          <a:p>
            <a:pPr marL="318211" indent="-318211">
              <a:buFont typeface="Arial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Adjectives  </a:t>
            </a: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2949593" y="510170"/>
            <a:ext cx="10992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>
                <a:solidFill>
                  <a:srgbClr val="C00000"/>
                </a:solidFill>
                <a:latin typeface="XCCW Joined 15a" panose="03050602040000000000" pitchFamily="66" charset="0"/>
              </a:rPr>
              <a:t>Year 1 – The Enchanted Forest - Learning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282840" y="447042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Foundation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297460" y="6452794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Science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287681" y="8299505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>
                <a:solidFill>
                  <a:schemeClr val="tx1"/>
                </a:solidFill>
                <a:latin typeface="XCCW Joined 15a" panose="03050602040000000000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2500332" y="4131817"/>
            <a:ext cx="242673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u="sng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1</a:t>
            </a:r>
          </a:p>
          <a:p>
            <a:pPr algn="ctr"/>
            <a:endParaRPr lang="en-GB" sz="90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1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Black History Month</a:t>
            </a:r>
          </a:p>
          <a:p>
            <a:pPr algn="ctr"/>
            <a:r>
              <a:rPr lang="en-GB" sz="11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Deforestation Poster</a:t>
            </a:r>
          </a:p>
          <a:p>
            <a:pPr algn="ctr"/>
            <a:endParaRPr lang="en-GB">
              <a:ln w="3175">
                <a:noFill/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2419579" y="6203382"/>
            <a:ext cx="2434699" cy="149596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u="sng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0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2</a:t>
            </a:r>
          </a:p>
          <a:p>
            <a:pPr algn="ctr"/>
            <a:endParaRPr lang="en-GB" sz="90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5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Identifying and classifying plants based on their characteristics</a:t>
            </a:r>
          </a:p>
          <a:p>
            <a:pPr algn="ctr"/>
            <a:endParaRPr lang="en-GB" sz="105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2458572" y="7982096"/>
            <a:ext cx="2408178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</a:t>
            </a:r>
            <a:r>
              <a:rPr lang="en-GB" sz="1000" b="1" u="sng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 3</a:t>
            </a:r>
          </a:p>
          <a:p>
            <a:pPr algn="ctr"/>
            <a:r>
              <a:rPr lang="en-GB" sz="10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Silhouette painting</a:t>
            </a:r>
          </a:p>
          <a:p>
            <a:pPr algn="ctr"/>
            <a:r>
              <a:rPr lang="en-GB" sz="10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Producing a range of patterns and textures</a:t>
            </a:r>
          </a:p>
          <a:p>
            <a:pPr algn="ctr"/>
            <a:r>
              <a:rPr lang="en-GB" sz="10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Understanding primary and secondary colours</a:t>
            </a:r>
          </a:p>
          <a:p>
            <a:pPr algn="ctr"/>
            <a:r>
              <a:rPr lang="en-GB" sz="10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Andy Goldsworthy Art</a:t>
            </a:r>
          </a:p>
          <a:p>
            <a:pPr algn="ctr"/>
            <a:r>
              <a:rPr lang="en-GB" sz="100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Nativity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</p:cNvCxnSpPr>
          <p:nvPr/>
        </p:nvCxnSpPr>
        <p:spPr>
          <a:xfrm>
            <a:off x="2448912" y="4945694"/>
            <a:ext cx="10030393" cy="8098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  <a:endCxn id="13" idx="2"/>
          </p:cNvCxnSpPr>
          <p:nvPr/>
        </p:nvCxnSpPr>
        <p:spPr>
          <a:xfrm>
            <a:off x="2463532" y="6917251"/>
            <a:ext cx="9956047" cy="3411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  <a:endCxn id="14" idx="2"/>
          </p:cNvCxnSpPr>
          <p:nvPr/>
        </p:nvCxnSpPr>
        <p:spPr>
          <a:xfrm>
            <a:off x="2453753" y="8763962"/>
            <a:ext cx="10004819" cy="2813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2233920" y="10088255"/>
            <a:ext cx="10779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>
                <a:solidFill>
                  <a:srgbClr val="C00000"/>
                </a:solidFill>
                <a:latin typeface="XCCW Joined 15a" panose="03050602040000000000" pitchFamily="66" charset="0"/>
              </a:rPr>
              <a:t>Respect		Resilience		Resourcefulness		Responsibility		Remembering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14" y="370659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905" y="32571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063C0017-276B-4B09-95A2-85B9E7A5AA8A}"/>
              </a:ext>
            </a:extLst>
          </p:cNvPr>
          <p:cNvSpPr/>
          <p:nvPr/>
        </p:nvSpPr>
        <p:spPr>
          <a:xfrm>
            <a:off x="5644409" y="1496313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Vocabulary</a:t>
            </a:r>
          </a:p>
          <a:p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Enchanted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Woodland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Forest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Habitat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Flowering plant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Deforestation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Animal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Deciduous and evergreen</a:t>
            </a: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6C50E7-0E57-1E00-B641-7B616078AACB}"/>
              </a:ext>
            </a:extLst>
          </p:cNvPr>
          <p:cNvSpPr txBox="1"/>
          <p:nvPr/>
        </p:nvSpPr>
        <p:spPr>
          <a:xfrm>
            <a:off x="2721918" y="7074199"/>
            <a:ext cx="2272481" cy="5078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Science: </a:t>
            </a:r>
            <a:r>
              <a:rPr lang="en-US" sz="900">
                <a:latin typeface="CCW Cursive Writing 15" panose="03050602040000000000" pitchFamily="66" charset="0"/>
              </a:rPr>
              <a:t>To describe and name why we have different seasons. 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159DA-7065-E173-C219-59AE1B74368E}"/>
              </a:ext>
            </a:extLst>
          </p:cNvPr>
          <p:cNvSpPr txBox="1"/>
          <p:nvPr/>
        </p:nvSpPr>
        <p:spPr>
          <a:xfrm>
            <a:off x="5557198" y="5744970"/>
            <a:ext cx="2426731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Science: </a:t>
            </a:r>
            <a:r>
              <a:rPr lang="en-US" sz="900">
                <a:latin typeface="CCW Cursive Writing 15" panose="03050602040000000000" pitchFamily="66" charset="0"/>
              </a:rPr>
              <a:t>To</a:t>
            </a:r>
            <a:r>
              <a:rPr lang="en-US" sz="900" b="1">
                <a:latin typeface="CCW Cursive Writing 15" panose="03050602040000000000" pitchFamily="66" charset="0"/>
              </a:rPr>
              <a:t> </a:t>
            </a:r>
            <a:r>
              <a:rPr lang="en-US" sz="900">
                <a:latin typeface="CCW Cursive Writing 15" panose="03050602040000000000" pitchFamily="66" charset="0"/>
              </a:rPr>
              <a:t>identify and name a variety of common and wild garden plants.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27A10-61AA-7FBB-1E60-59B6A6C76DDC}"/>
              </a:ext>
            </a:extLst>
          </p:cNvPr>
          <p:cNvSpPr txBox="1"/>
          <p:nvPr/>
        </p:nvSpPr>
        <p:spPr>
          <a:xfrm>
            <a:off x="2345230" y="3648291"/>
            <a:ext cx="1710342" cy="784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History : </a:t>
            </a:r>
            <a:r>
              <a:rPr lang="en-US" sz="900">
                <a:latin typeface="CCW Cursive Writing 15" panose="03050602040000000000" pitchFamily="66" charset="0"/>
              </a:rPr>
              <a:t>To learn about the lives of significant Black  individuals.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1CB08A-5C15-1585-2E8E-D60CF6791222}"/>
              </a:ext>
            </a:extLst>
          </p:cNvPr>
          <p:cNvSpPr txBox="1"/>
          <p:nvPr/>
        </p:nvSpPr>
        <p:spPr>
          <a:xfrm>
            <a:off x="4760339" y="3915420"/>
            <a:ext cx="2151124" cy="9233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History: </a:t>
            </a:r>
            <a:r>
              <a:rPr lang="en-US" sz="900">
                <a:latin typeface="CCW Cursive Writing 15" panose="03050602040000000000" pitchFamily="66" charset="0"/>
              </a:rPr>
              <a:t>To learn about events beyond living memory that are significant nationally or globally.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4D5575-ED6C-B9CF-401A-C49573E075A4}"/>
              </a:ext>
            </a:extLst>
          </p:cNvPr>
          <p:cNvSpPr txBox="1"/>
          <p:nvPr/>
        </p:nvSpPr>
        <p:spPr>
          <a:xfrm>
            <a:off x="7775022" y="7089149"/>
            <a:ext cx="2426731" cy="7848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Science: </a:t>
            </a:r>
            <a:r>
              <a:rPr lang="en-US" sz="900">
                <a:latin typeface="CCW Cursive Writing 15" panose="03050602040000000000" pitchFamily="66" charset="0"/>
              </a:rPr>
              <a:t>To recognize and name a variety of common and wild deciduous and evergreen trees.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4D14C5-E481-C26A-B5D7-65273847959F}"/>
              </a:ext>
            </a:extLst>
          </p:cNvPr>
          <p:cNvSpPr txBox="1"/>
          <p:nvPr/>
        </p:nvSpPr>
        <p:spPr>
          <a:xfrm>
            <a:off x="7900055" y="4295625"/>
            <a:ext cx="2272481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Geography: </a:t>
            </a:r>
            <a:r>
              <a:rPr lang="en-US" sz="900">
                <a:latin typeface="CCW Cursive Writing 15" panose="03050602040000000000" pitchFamily="66" charset="0"/>
              </a:rPr>
              <a:t>To learn and understand about deforestation.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015450-C799-3833-6A35-1C11B24C8759}"/>
              </a:ext>
            </a:extLst>
          </p:cNvPr>
          <p:cNvSpPr txBox="1"/>
          <p:nvPr/>
        </p:nvSpPr>
        <p:spPr>
          <a:xfrm>
            <a:off x="2641994" y="7861816"/>
            <a:ext cx="2692881" cy="7848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Art: </a:t>
            </a:r>
            <a:r>
              <a:rPr lang="en-US" sz="900">
                <a:latin typeface="CCW Cursive Writing 15" panose="03050602040000000000" pitchFamily="66" charset="0"/>
              </a:rPr>
              <a:t>To improve mastery of art and design techniques, including drawing, painting and sculpture with a range of materials.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4269C6-5E8F-DFDF-2037-22611850B5D2}"/>
              </a:ext>
            </a:extLst>
          </p:cNvPr>
          <p:cNvSpPr txBox="1"/>
          <p:nvPr/>
        </p:nvSpPr>
        <p:spPr>
          <a:xfrm>
            <a:off x="3965543" y="8872334"/>
            <a:ext cx="2692881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Art: </a:t>
            </a:r>
            <a:r>
              <a:rPr lang="en-US" sz="900">
                <a:latin typeface="CCW Cursive Writing 15" panose="03050602040000000000" pitchFamily="66" charset="0"/>
              </a:rPr>
              <a:t>To develop a wide range of art and design techniques, using colour, texture and shape. 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2FA33E-C7F9-D1B1-6882-0922A1DFFF97}"/>
              </a:ext>
            </a:extLst>
          </p:cNvPr>
          <p:cNvSpPr txBox="1"/>
          <p:nvPr/>
        </p:nvSpPr>
        <p:spPr>
          <a:xfrm>
            <a:off x="6451854" y="8045589"/>
            <a:ext cx="3023086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Art: </a:t>
            </a:r>
            <a:r>
              <a:rPr lang="en-US" sz="900">
                <a:latin typeface="CCW Cursive Writing 15" panose="03050602040000000000" pitchFamily="66" charset="0"/>
              </a:rPr>
              <a:t>To use a range of materials creatively to design and make products. 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9C7F15C8-B1CE-E87F-D9D4-F995400F552F}"/>
              </a:ext>
            </a:extLst>
          </p:cNvPr>
          <p:cNvCxnSpPr>
            <a:cxnSpLocks/>
          </p:cNvCxnSpPr>
          <p:nvPr/>
        </p:nvCxnSpPr>
        <p:spPr>
          <a:xfrm flipV="1">
            <a:off x="4994398" y="6485866"/>
            <a:ext cx="1120763" cy="1065554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A7D0AC3D-150F-EE38-EAFD-03ABBCBE1E26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976703" y="6169019"/>
            <a:ext cx="1011685" cy="920130"/>
          </a:xfrm>
          <a:prstGeom prst="curved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C6CC7CDE-44A5-ADA9-2ECE-F5413D33C105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3832001" y="3801521"/>
            <a:ext cx="192218" cy="1455418"/>
          </a:xfrm>
          <a:prstGeom prst="curvedConnector2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580780B-29DE-58B5-441F-0C0D027571EC}"/>
              </a:ext>
            </a:extLst>
          </p:cNvPr>
          <p:cNvSpPr txBox="1"/>
          <p:nvPr/>
        </p:nvSpPr>
        <p:spPr>
          <a:xfrm>
            <a:off x="9663085" y="5438158"/>
            <a:ext cx="2426731" cy="7848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Science: </a:t>
            </a:r>
            <a:r>
              <a:rPr lang="en-US" sz="900">
                <a:latin typeface="CCW Cursive Writing 15" panose="03050602040000000000" pitchFamily="66" charset="0"/>
              </a:rPr>
              <a:t>To identify and describe the basic structure of a variety of common flowering plants, including trees. 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36A3ABEF-5735-CEB4-DB74-CA00BFAB499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561774" y="6350560"/>
            <a:ext cx="776762" cy="574140"/>
          </a:xfrm>
          <a:prstGeom prst="curvedConnector3">
            <a:avLst>
              <a:gd name="adj1" fmla="val 50000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39F6757D-D54F-5A72-C013-B6F52A730C07}"/>
              </a:ext>
            </a:extLst>
          </p:cNvPr>
          <p:cNvCxnSpPr>
            <a:cxnSpLocks/>
          </p:cNvCxnSpPr>
          <p:nvPr/>
        </p:nvCxnSpPr>
        <p:spPr>
          <a:xfrm>
            <a:off x="5286858" y="8127474"/>
            <a:ext cx="866516" cy="714462"/>
          </a:xfrm>
          <a:prstGeom prst="curvedConnector3">
            <a:avLst>
              <a:gd name="adj1" fmla="val 96556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7A378C9-9332-284F-A96B-6C1BF591A8B1}"/>
              </a:ext>
            </a:extLst>
          </p:cNvPr>
          <p:cNvSpPr txBox="1"/>
          <p:nvPr/>
        </p:nvSpPr>
        <p:spPr>
          <a:xfrm>
            <a:off x="7727353" y="9087880"/>
            <a:ext cx="302308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Art: </a:t>
            </a:r>
            <a:r>
              <a:rPr lang="en-US" sz="900">
                <a:latin typeface="CCW Cursive Writing 15" panose="03050602040000000000" pitchFamily="66" charset="0"/>
              </a:rPr>
              <a:t>To have an exhibition of Andy Goldsworthy art.</a:t>
            </a:r>
            <a:endParaRPr lang="en-GB" sz="900">
              <a:latin typeface="CCW Cursive Writing 15" panose="03050602040000000000" pitchFamily="66" charset="0"/>
            </a:endParaRPr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47C79989-DC69-C868-21F2-942CDA300EBE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6658424" y="8583818"/>
            <a:ext cx="842523" cy="611682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6BFDD33-3A4C-D881-91E3-616C7B25C44D}"/>
              </a:ext>
            </a:extLst>
          </p:cNvPr>
          <p:cNvSpPr txBox="1"/>
          <p:nvPr/>
        </p:nvSpPr>
        <p:spPr>
          <a:xfrm>
            <a:off x="9749244" y="8051647"/>
            <a:ext cx="2535989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>
                <a:latin typeface="CCW Cursive Writing 15" panose="03050602040000000000" pitchFamily="66" charset="0"/>
              </a:rPr>
              <a:t>Music: </a:t>
            </a:r>
            <a:r>
              <a:rPr lang="en-US" sz="900">
                <a:latin typeface="CCW Cursive Writing 15" panose="03050602040000000000" pitchFamily="66" charset="0"/>
              </a:rPr>
              <a:t>To rehearse and perform classic Christmas songs. </a:t>
            </a:r>
            <a:endParaRPr lang="en-GB" sz="900">
              <a:latin typeface="CCW Cursive Writing 15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2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7" ma:contentTypeDescription="Create a new document." ma:contentTypeScope="" ma:versionID="8121855de40921bc8d39f0a54f94cb29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7d23c53813f67fd7ad99c222fd438f21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8C0AD2-84A3-4FFA-AD2F-57D9F7CF2AA1}">
  <ds:schemaRefs>
    <ds:schemaRef ds:uri="0ff67797-5c24-46a9-8e3b-be2ca9f22092"/>
    <ds:schemaRef ds:uri="947af36e-c427-46cd-88a7-a109f1db81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BBEAE1-E726-41A7-A2B1-2D5955F4748C}">
  <ds:schemaRefs>
    <ds:schemaRef ds:uri="0ff67797-5c24-46a9-8e3b-be2ca9f22092"/>
    <ds:schemaRef ds:uri="947af36e-c427-46cd-88a7-a109f1db81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107FAA3-E153-46F6-9654-3DAB7BCF3B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338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CCW Cursive Writing 15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2</cp:revision>
  <cp:lastPrinted>2023-10-31T08:13:03Z</cp:lastPrinted>
  <dcterms:created xsi:type="dcterms:W3CDTF">2013-07-15T20:26:40Z</dcterms:created>
  <dcterms:modified xsi:type="dcterms:W3CDTF">2023-11-16T14:57:04Z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