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7" r:id="rId5"/>
  </p:sldIdLst>
  <p:sldSz cx="15119350" cy="1069181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Lamble" initials="SL" lastIdx="1" clrIdx="0">
    <p:extLst>
      <p:ext uri="{19B8F6BF-5375-455C-9EA6-DF929625EA0E}">
        <p15:presenceInfo xmlns:p15="http://schemas.microsoft.com/office/powerpoint/2012/main" userId="S::slamble@dsatredlands.org::9bc0733e-b9a6-4e9d-b611-4624dd9595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148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2" cy="33834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9199" y="0"/>
            <a:ext cx="4275402" cy="33834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2B7332D-DCAD-4730-BF19-95496C94D3DD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25813" y="841375"/>
            <a:ext cx="32146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241588"/>
            <a:ext cx="7893050" cy="2652206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397417"/>
            <a:ext cx="4275402" cy="33834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9199" y="6397417"/>
            <a:ext cx="4275402" cy="33834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E4AD414B-E8E5-4932-A526-E9985A2BC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28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D414B-E8E5-4932-A526-E9985A2BC3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28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5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20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0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4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3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93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1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376713-8633-4C41-95A5-925D02E1EE2B}"/>
              </a:ext>
            </a:extLst>
          </p:cNvPr>
          <p:cNvSpPr/>
          <p:nvPr/>
        </p:nvSpPr>
        <p:spPr>
          <a:xfrm>
            <a:off x="1034328" y="1487498"/>
            <a:ext cx="3830531" cy="1999009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Knowledge</a:t>
            </a:r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Research famous artist and recreate their work.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Understand what makes a healthy diet.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Understand that foods come from different countries around the world.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Identify what foods come from different countries.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Identify primary and secondary </a:t>
            </a:r>
            <a:r>
              <a:rPr lang="en-US" sz="1000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colours</a:t>
            </a: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Understand primary </a:t>
            </a:r>
            <a:r>
              <a:rPr lang="en-US" sz="1000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colours</a:t>
            </a: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 can be used to make secondary </a:t>
            </a:r>
            <a:r>
              <a:rPr lang="en-US" sz="1000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colours</a:t>
            </a: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Identify and compare the suitability of everyday materials.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Find out how shapes of solid objects can change.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5EBCE1-817A-4C8E-A4E4-E67B45752574}"/>
              </a:ext>
            </a:extLst>
          </p:cNvPr>
          <p:cNvSpPr/>
          <p:nvPr/>
        </p:nvSpPr>
        <p:spPr>
          <a:xfrm>
            <a:off x="10254490" y="1487498"/>
            <a:ext cx="3830531" cy="1990194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Experiment with different media/materials.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Identifying continents and oceans on a map.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Locate some countries around the world.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Evaluation of how things change.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Mixing primary </a:t>
            </a:r>
            <a:r>
              <a:rPr lang="en-US" sz="1000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colours</a:t>
            </a: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 to create secondary </a:t>
            </a:r>
            <a:r>
              <a:rPr lang="en-US" sz="1000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colours</a:t>
            </a: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Experimenting with textures to create artwork.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Exploring artwork of a famous artist. </a:t>
            </a:r>
            <a:endParaRPr lang="en-US" sz="16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02F74-9F26-49DB-B392-0CA02E4C7DE2}"/>
              </a:ext>
            </a:extLst>
          </p:cNvPr>
          <p:cNvSpPr txBox="1"/>
          <p:nvPr/>
        </p:nvSpPr>
        <p:spPr>
          <a:xfrm>
            <a:off x="3380034" y="534645"/>
            <a:ext cx="10128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XCCW Joined 15a" panose="03050602040000000000" pitchFamily="66" charset="0"/>
              </a:rPr>
              <a:t>Year 2 Marvellous Mixtures Learning Journey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FB4AC-B57E-4100-92F6-6EAD15C3DD30}"/>
              </a:ext>
            </a:extLst>
          </p:cNvPr>
          <p:cNvSpPr/>
          <p:nvPr/>
        </p:nvSpPr>
        <p:spPr>
          <a:xfrm>
            <a:off x="282840" y="4470422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XCCW Joined 15a" panose="03050602040000000000" pitchFamily="66" charset="0"/>
              </a:rPr>
              <a:t>Foundation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2CF25C-0AE9-467E-B3A0-8A8577FAF1B5}"/>
              </a:ext>
            </a:extLst>
          </p:cNvPr>
          <p:cNvSpPr/>
          <p:nvPr/>
        </p:nvSpPr>
        <p:spPr>
          <a:xfrm>
            <a:off x="297460" y="6452794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XCCW Joined 15a" panose="03050602040000000000" pitchFamily="66" charset="0"/>
              </a:rPr>
              <a:t>Science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E918D04-F653-44CA-BF33-98F4007D0CFB}"/>
              </a:ext>
            </a:extLst>
          </p:cNvPr>
          <p:cNvSpPr/>
          <p:nvPr/>
        </p:nvSpPr>
        <p:spPr>
          <a:xfrm>
            <a:off x="287681" y="8299505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XCCW Joined 15a" panose="03050602040000000000" pitchFamily="66" charset="0"/>
              </a:rPr>
              <a:t>Creative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F973F2-7AFE-46BC-B8FA-3BA3BF259D7C}"/>
              </a:ext>
            </a:extLst>
          </p:cNvPr>
          <p:cNvSpPr/>
          <p:nvPr/>
        </p:nvSpPr>
        <p:spPr>
          <a:xfrm>
            <a:off x="12500332" y="4131817"/>
            <a:ext cx="2376744" cy="16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00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1</a:t>
            </a:r>
          </a:p>
          <a:p>
            <a:pPr algn="ctr"/>
            <a:endParaRPr lang="en-GB" sz="100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00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To understand where food comes from. </a:t>
            </a:r>
          </a:p>
          <a:p>
            <a:pPr algn="ctr"/>
            <a:endParaRPr lang="en-GB" sz="900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endParaRPr lang="en-GB" dirty="0">
              <a:ln w="3175">
                <a:noFill/>
              </a:ln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0D1165-34A1-419A-B65C-EFDE59BE42D8}"/>
              </a:ext>
            </a:extLst>
          </p:cNvPr>
          <p:cNvSpPr/>
          <p:nvPr/>
        </p:nvSpPr>
        <p:spPr>
          <a:xfrm>
            <a:off x="12419579" y="6203382"/>
            <a:ext cx="2434699" cy="149596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100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2</a:t>
            </a:r>
          </a:p>
          <a:p>
            <a:pPr algn="ctr"/>
            <a:endParaRPr lang="en-GB" sz="100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US" sz="100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To identify and compare the suitability of a variety of everyday </a:t>
            </a:r>
            <a:endParaRPr lang="en-GB" sz="1000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endParaRPr lang="en-GB" sz="900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endParaRPr lang="en-GB" sz="900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endParaRPr lang="en-GB" sz="900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346172-B273-4657-A39D-F328D8A4391E}"/>
              </a:ext>
            </a:extLst>
          </p:cNvPr>
          <p:cNvSpPr/>
          <p:nvPr/>
        </p:nvSpPr>
        <p:spPr>
          <a:xfrm>
            <a:off x="12458572" y="7982096"/>
            <a:ext cx="2408178" cy="1620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</a:t>
            </a:r>
            <a:r>
              <a:rPr lang="en-GB" sz="100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 3</a:t>
            </a:r>
          </a:p>
          <a:p>
            <a:pPr algn="ctr"/>
            <a:endParaRPr lang="en-GB" sz="100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00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To create a foodscape based on the artwork of Carl Warner.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E34F95-B048-48C0-9D2C-390957FF10BF}"/>
              </a:ext>
            </a:extLst>
          </p:cNvPr>
          <p:cNvCxnSpPr>
            <a:cxnSpLocks/>
          </p:cNvCxnSpPr>
          <p:nvPr/>
        </p:nvCxnSpPr>
        <p:spPr>
          <a:xfrm>
            <a:off x="2448912" y="4945694"/>
            <a:ext cx="10030393" cy="80985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8C7390A-5E09-4D9A-B686-2CEEF788865E}"/>
              </a:ext>
            </a:extLst>
          </p:cNvPr>
          <p:cNvCxnSpPr>
            <a:cxnSpLocks/>
            <a:stCxn id="10" idx="3"/>
            <a:endCxn id="13" idx="2"/>
          </p:cNvCxnSpPr>
          <p:nvPr/>
        </p:nvCxnSpPr>
        <p:spPr>
          <a:xfrm>
            <a:off x="2463532" y="6917251"/>
            <a:ext cx="9956047" cy="3411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A67D67-49E4-4916-A291-96E463FE3DF4}"/>
              </a:ext>
            </a:extLst>
          </p:cNvPr>
          <p:cNvCxnSpPr>
            <a:cxnSpLocks/>
            <a:stCxn id="11" idx="3"/>
            <a:endCxn id="14" idx="2"/>
          </p:cNvCxnSpPr>
          <p:nvPr/>
        </p:nvCxnSpPr>
        <p:spPr>
          <a:xfrm>
            <a:off x="2453753" y="8763962"/>
            <a:ext cx="10004819" cy="2813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4C4D86B-9D5D-4CA0-9D2B-7B5A43B45BF0}"/>
              </a:ext>
            </a:extLst>
          </p:cNvPr>
          <p:cNvSpPr txBox="1"/>
          <p:nvPr/>
        </p:nvSpPr>
        <p:spPr>
          <a:xfrm>
            <a:off x="840526" y="10088255"/>
            <a:ext cx="13566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XCCW Joined 15a" panose="03050602040000000000" pitchFamily="66" charset="0"/>
              </a:rPr>
              <a:t>Respect		Resilience		Resourcefulness		Responsibility		Remembering 		Reflectiveness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1BE39-3EB1-4C56-B5F1-FE50C7BC9D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26" y="361552"/>
            <a:ext cx="2670175" cy="821055"/>
          </a:xfrm>
          <a:prstGeom prst="rect">
            <a:avLst/>
          </a:prstGeom>
        </p:spPr>
      </p:pic>
      <p:pic>
        <p:nvPicPr>
          <p:cNvPr id="20" name="Picture 19" descr="DSAT badge">
            <a:extLst>
              <a:ext uri="{FF2B5EF4-FFF2-40B4-BE49-F238E27FC236}">
                <a16:creationId xmlns:a16="http://schemas.microsoft.com/office/drawing/2014/main" id="{44115823-A865-4CB0-B2A9-7F8D212E3AD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704" y="280997"/>
            <a:ext cx="999373" cy="10153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063C0017-276B-4B09-95A2-85B9E7A5AA8A}"/>
              </a:ext>
            </a:extLst>
          </p:cNvPr>
          <p:cNvSpPr/>
          <p:nvPr/>
        </p:nvSpPr>
        <p:spPr>
          <a:xfrm>
            <a:off x="5644409" y="1496313"/>
            <a:ext cx="3830531" cy="1990194"/>
          </a:xfrm>
          <a:prstGeom prst="roundRect">
            <a:avLst>
              <a:gd name="adj" fmla="val 7004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Vocabulary</a:t>
            </a:r>
          </a:p>
          <a:p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Ocean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Continent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Mixture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Balanced diet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Primary </a:t>
            </a:r>
            <a:r>
              <a:rPr lang="en-US" sz="1000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colour</a:t>
            </a: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Secondariy</a:t>
            </a: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colour</a:t>
            </a:r>
            <a:endParaRPr lang="en-US" sz="1000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Mixing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Sketching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Foodscape</a:t>
            </a:r>
            <a:endParaRPr lang="en-US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9CBB02-E071-3993-7CC2-F14BAB9C886D}"/>
              </a:ext>
            </a:extLst>
          </p:cNvPr>
          <p:cNvSpPr txBox="1"/>
          <p:nvPr/>
        </p:nvSpPr>
        <p:spPr>
          <a:xfrm>
            <a:off x="7441555" y="1899717"/>
            <a:ext cx="13693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8211" indent="-318211">
              <a:buFont typeface="Arial"/>
              <a:buChar char="•"/>
            </a:pPr>
            <a:r>
              <a:rPr lang="en-US" sz="1000" dirty="0">
                <a:latin typeface="Bradley Hand ITC" panose="03070402050302030203" pitchFamily="66" charset="0"/>
              </a:rPr>
              <a:t>Texture 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latin typeface="Bradley Hand ITC" panose="03070402050302030203" pitchFamily="66" charset="0"/>
              </a:rPr>
              <a:t>Shade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latin typeface="Bradley Hand ITC" panose="03070402050302030203" pitchFamily="66" charset="0"/>
              </a:rPr>
              <a:t>Substance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latin typeface="Bradley Hand ITC" panose="03070402050302030203" pitchFamily="66" charset="0"/>
              </a:rPr>
              <a:t>Food groups 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latin typeface="Bradley Hand ITC" panose="03070402050302030203" pitchFamily="66" charset="0"/>
              </a:rPr>
              <a:t>Bend 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latin typeface="Bradley Hand ITC" panose="03070402050302030203" pitchFamily="66" charset="0"/>
              </a:rPr>
              <a:t>Squash 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latin typeface="Bradley Hand ITC" panose="03070402050302030203" pitchFamily="66" charset="0"/>
              </a:rPr>
              <a:t>Squeeze 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latin typeface="Bradley Hand ITC" panose="03070402050302030203" pitchFamily="66" charset="0"/>
              </a:rPr>
              <a:t>Twist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latin typeface="Bradley Hand ITC" panose="03070402050302030203" pitchFamily="66" charset="0"/>
              </a:rPr>
              <a:t>Bubble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230117-44E4-DBBF-0EC7-B6DA81332B09}"/>
              </a:ext>
            </a:extLst>
          </p:cNvPr>
          <p:cNvSpPr txBox="1"/>
          <p:nvPr/>
        </p:nvSpPr>
        <p:spPr>
          <a:xfrm>
            <a:off x="6164727" y="3837068"/>
            <a:ext cx="2166072" cy="784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u="sng" dirty="0">
                <a:latin typeface="CCW Cursive Writing 15" panose="03050602040000000000" pitchFamily="66" charset="0"/>
              </a:rPr>
              <a:t>Geography</a:t>
            </a:r>
          </a:p>
          <a:p>
            <a:r>
              <a:rPr lang="en-US" sz="900" dirty="0">
                <a:latin typeface="CCW Cursive Writing 15" panose="03050602040000000000" pitchFamily="66" charset="0"/>
              </a:rPr>
              <a:t>To name and locate the world’s seven continents and five oceans 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8150A2-530C-CB29-47CD-FB72DE2CDB04}"/>
              </a:ext>
            </a:extLst>
          </p:cNvPr>
          <p:cNvSpPr txBox="1"/>
          <p:nvPr/>
        </p:nvSpPr>
        <p:spPr>
          <a:xfrm>
            <a:off x="9319913" y="4037000"/>
            <a:ext cx="2166072" cy="5078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u="sng" dirty="0">
                <a:latin typeface="CCW Cursive Writing 15" panose="03050602040000000000" pitchFamily="66" charset="0"/>
              </a:rPr>
              <a:t>Geography</a:t>
            </a:r>
          </a:p>
          <a:p>
            <a:r>
              <a:rPr lang="en-US" sz="900" dirty="0">
                <a:latin typeface="CCW Cursive Writing 15" panose="03050602040000000000" pitchFamily="66" charset="0"/>
              </a:rPr>
              <a:t>To understand where food comes from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29C06B-7F4C-C462-ABA8-E99A3EEDC6CF}"/>
              </a:ext>
            </a:extLst>
          </p:cNvPr>
          <p:cNvSpPr txBox="1"/>
          <p:nvPr/>
        </p:nvSpPr>
        <p:spPr>
          <a:xfrm>
            <a:off x="3426136" y="5930423"/>
            <a:ext cx="1923387" cy="7848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CW Cursive Writing 15" panose="03050602040000000000" pitchFamily="66" charset="0"/>
              </a:rPr>
              <a:t>To identify and compare the suitability of a variety of everyday materials.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165781-E6C2-DF86-DCB1-592052A57079}"/>
              </a:ext>
            </a:extLst>
          </p:cNvPr>
          <p:cNvSpPr txBox="1"/>
          <p:nvPr/>
        </p:nvSpPr>
        <p:spPr>
          <a:xfrm>
            <a:off x="3115208" y="7842690"/>
            <a:ext cx="1749651" cy="5078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u="sng" dirty="0">
                <a:latin typeface="CCW Cursive Writing 15" panose="03050602040000000000" pitchFamily="66" charset="0"/>
              </a:rPr>
              <a:t>Art</a:t>
            </a:r>
          </a:p>
          <a:p>
            <a:r>
              <a:rPr lang="en-US" sz="900" dirty="0">
                <a:latin typeface="CCW Cursive Writing 15" panose="03050602040000000000" pitchFamily="66" charset="0"/>
              </a:rPr>
              <a:t>To identify primary </a:t>
            </a:r>
            <a:r>
              <a:rPr lang="en-US" sz="900" dirty="0" err="1">
                <a:latin typeface="CCW Cursive Writing 15" panose="03050602040000000000" pitchFamily="66" charset="0"/>
              </a:rPr>
              <a:t>colours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D3B9C9-0945-7420-09B9-B7FA1D6E4391}"/>
              </a:ext>
            </a:extLst>
          </p:cNvPr>
          <p:cNvSpPr txBox="1"/>
          <p:nvPr/>
        </p:nvSpPr>
        <p:spPr>
          <a:xfrm>
            <a:off x="4387829" y="9160740"/>
            <a:ext cx="1749651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u="sng" dirty="0">
                <a:latin typeface="CCW Cursive Writing 15" panose="03050602040000000000" pitchFamily="66" charset="0"/>
              </a:rPr>
              <a:t>Art</a:t>
            </a:r>
          </a:p>
          <a:p>
            <a:r>
              <a:rPr lang="en-US" sz="900" dirty="0">
                <a:latin typeface="CCW Cursive Writing 15" panose="03050602040000000000" pitchFamily="66" charset="0"/>
              </a:rPr>
              <a:t>Mixing </a:t>
            </a:r>
            <a:r>
              <a:rPr lang="en-US" sz="900" dirty="0" err="1">
                <a:latin typeface="CCW Cursive Writing 15" panose="03050602040000000000" pitchFamily="66" charset="0"/>
              </a:rPr>
              <a:t>colours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FD268C-DEF4-0DE6-FEB7-9F2507A23417}"/>
              </a:ext>
            </a:extLst>
          </p:cNvPr>
          <p:cNvSpPr txBox="1"/>
          <p:nvPr/>
        </p:nvSpPr>
        <p:spPr>
          <a:xfrm>
            <a:off x="5372481" y="7842690"/>
            <a:ext cx="1877805" cy="5078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u="sng" dirty="0">
                <a:latin typeface="CCW Cursive Writing 15" panose="03050602040000000000" pitchFamily="66" charset="0"/>
              </a:rPr>
              <a:t>Art</a:t>
            </a:r>
          </a:p>
          <a:p>
            <a:r>
              <a:rPr lang="en-US" sz="900" dirty="0">
                <a:latin typeface="CCW Cursive Writing 15" panose="03050602040000000000" pitchFamily="66" charset="0"/>
              </a:rPr>
              <a:t>To identify secondary </a:t>
            </a:r>
            <a:r>
              <a:rPr lang="en-US" sz="900" dirty="0" err="1">
                <a:latin typeface="CCW Cursive Writing 15" panose="03050602040000000000" pitchFamily="66" charset="0"/>
              </a:rPr>
              <a:t>colours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491C10-BF1A-F928-5ACF-B1C60D653109}"/>
              </a:ext>
            </a:extLst>
          </p:cNvPr>
          <p:cNvSpPr txBox="1"/>
          <p:nvPr/>
        </p:nvSpPr>
        <p:spPr>
          <a:xfrm>
            <a:off x="7238650" y="9060043"/>
            <a:ext cx="2007208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u="sng" dirty="0">
                <a:latin typeface="CCW Cursive Writing 15" panose="03050602040000000000" pitchFamily="66" charset="0"/>
              </a:rPr>
              <a:t>Art</a:t>
            </a:r>
          </a:p>
          <a:p>
            <a:r>
              <a:rPr lang="en-US" sz="900" dirty="0">
                <a:latin typeface="CCW Cursive Writing 15" panose="03050602040000000000" pitchFamily="66" charset="0"/>
              </a:rPr>
              <a:t>To learn about the life of the famous artist Carl Warner. 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D00E90-020E-922C-B8F3-235D4ED56600}"/>
              </a:ext>
            </a:extLst>
          </p:cNvPr>
          <p:cNvSpPr txBox="1"/>
          <p:nvPr/>
        </p:nvSpPr>
        <p:spPr>
          <a:xfrm>
            <a:off x="10155032" y="9024213"/>
            <a:ext cx="2007208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u="sng" dirty="0">
                <a:latin typeface="CCW Cursive Writing 15" panose="03050602040000000000" pitchFamily="66" charset="0"/>
              </a:rPr>
              <a:t>Art</a:t>
            </a:r>
          </a:p>
          <a:p>
            <a:r>
              <a:rPr lang="en-US" sz="900" dirty="0">
                <a:latin typeface="CCW Cursive Writing 15" panose="03050602040000000000" pitchFamily="66" charset="0"/>
              </a:rPr>
              <a:t>To design and create a foodscape based on the artwork of Carl Warner.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280636-2E97-1DA8-401F-EC9C031FF5AA}"/>
              </a:ext>
            </a:extLst>
          </p:cNvPr>
          <p:cNvSpPr txBox="1"/>
          <p:nvPr/>
        </p:nvSpPr>
        <p:spPr>
          <a:xfrm>
            <a:off x="8936253" y="7819699"/>
            <a:ext cx="1561011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u="sng" dirty="0">
                <a:latin typeface="CCW Cursive Writing 15" panose="03050602040000000000" pitchFamily="66" charset="0"/>
              </a:rPr>
              <a:t>Art</a:t>
            </a:r>
          </a:p>
          <a:p>
            <a:r>
              <a:rPr lang="en-US" sz="900" dirty="0">
                <a:latin typeface="CCW Cursive Writing 15" panose="03050602040000000000" pitchFamily="66" charset="0"/>
              </a:rPr>
              <a:t>To develop sketching techniques. 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74307D-3925-8DEB-2998-5FB91579C7ED}"/>
              </a:ext>
            </a:extLst>
          </p:cNvPr>
          <p:cNvSpPr txBox="1"/>
          <p:nvPr/>
        </p:nvSpPr>
        <p:spPr>
          <a:xfrm>
            <a:off x="7247763" y="5741778"/>
            <a:ext cx="2392636" cy="10618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CW Cursive Writing 15" panose="03050602040000000000" pitchFamily="66" charset="0"/>
              </a:rPr>
              <a:t>To find out how the shapes of solid objects made from some materials can be changed by squashing, bending, twisting and stretching.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A2513C8C-06DA-BA14-E966-100D17A7E353}"/>
              </a:ext>
            </a:extLst>
          </p:cNvPr>
          <p:cNvCxnSpPr>
            <a:cxnSpLocks/>
            <a:endCxn id="25" idx="0"/>
          </p:cNvCxnSpPr>
          <p:nvPr/>
        </p:nvCxnSpPr>
        <p:spPr>
          <a:xfrm rot="16200000" flipH="1">
            <a:off x="4613288" y="8511373"/>
            <a:ext cx="735322" cy="563412"/>
          </a:xfrm>
          <a:prstGeom prst="curvedConnector3">
            <a:avLst>
              <a:gd name="adj1" fmla="val 50000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E2F8B9FE-A004-A4A2-C6C6-50236AC1F89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739813" y="8572525"/>
            <a:ext cx="656504" cy="439142"/>
          </a:xfrm>
          <a:prstGeom prst="curvedConnector3">
            <a:avLst>
              <a:gd name="adj1" fmla="val 50000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2A4BD6B4-F204-3CF9-69E8-D0CD3F4B181A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7250286" y="8096606"/>
            <a:ext cx="875926" cy="1023742"/>
          </a:xfrm>
          <a:prstGeom prst="curvedConnector2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A3EC07E1-ED0C-89E7-4CB0-45C3A02ED403}"/>
              </a:ext>
            </a:extLst>
          </p:cNvPr>
          <p:cNvCxnSpPr>
            <a:cxnSpLocks/>
            <a:endCxn id="29" idx="2"/>
          </p:cNvCxnSpPr>
          <p:nvPr/>
        </p:nvCxnSpPr>
        <p:spPr>
          <a:xfrm rot="5400000" flipH="1" flipV="1">
            <a:off x="9101360" y="8621243"/>
            <a:ext cx="770612" cy="460186"/>
          </a:xfrm>
          <a:prstGeom prst="curvedConnector3">
            <a:avLst>
              <a:gd name="adj1" fmla="val 50000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542EB6D6-7B8E-FF24-0702-63BBB0C0C1D8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10497264" y="8142865"/>
            <a:ext cx="824417" cy="917179"/>
          </a:xfrm>
          <a:prstGeom prst="curvedConnector2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71C15A1F-EFB7-0EBA-021C-D96429973F4E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5397987" y="6272693"/>
            <a:ext cx="1849776" cy="56817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F6802ADF-8A58-72C0-7ABA-DDB625970552}"/>
              </a:ext>
            </a:extLst>
          </p:cNvPr>
          <p:cNvCxnSpPr>
            <a:cxnSpLocks/>
          </p:cNvCxnSpPr>
          <p:nvPr/>
        </p:nvCxnSpPr>
        <p:spPr>
          <a:xfrm>
            <a:off x="8422612" y="4324541"/>
            <a:ext cx="861346" cy="12700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32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7af36e-c427-46cd-88a7-a109f1db817d">
      <Terms xmlns="http://schemas.microsoft.com/office/infopath/2007/PartnerControls"/>
    </lcf76f155ced4ddcb4097134ff3c332f>
    <TaxCatchAll xmlns="0ff67797-5c24-46a9-8e3b-be2ca9f2209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5230C0293D040A584F265AB156CFB" ma:contentTypeVersion="17" ma:contentTypeDescription="Create a new document." ma:contentTypeScope="" ma:versionID="8121855de40921bc8d39f0a54f94cb29">
  <xsd:schema xmlns:xsd="http://www.w3.org/2001/XMLSchema" xmlns:xs="http://www.w3.org/2001/XMLSchema" xmlns:p="http://schemas.microsoft.com/office/2006/metadata/properties" xmlns:ns2="947af36e-c427-46cd-88a7-a109f1db817d" xmlns:ns3="0ff67797-5c24-46a9-8e3b-be2ca9f22092" targetNamespace="http://schemas.microsoft.com/office/2006/metadata/properties" ma:root="true" ma:fieldsID="7d23c53813f67fd7ad99c222fd438f21" ns2:_="" ns3:_="">
    <xsd:import namespace="947af36e-c427-46cd-88a7-a109f1db817d"/>
    <xsd:import namespace="0ff67797-5c24-46a9-8e3b-be2ca9f220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af36e-c427-46cd-88a7-a109f1db8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e6bd0a-c4b6-458e-af88-638af714bb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67797-5c24-46a9-8e3b-be2ca9f22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1eb20f-5788-40d4-b438-452645bf27af}" ma:internalName="TaxCatchAll" ma:showField="CatchAllData" ma:web="0ff67797-5c24-46a9-8e3b-be2ca9f22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07FAA3-E153-46F6-9654-3DAB7BCF3B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BBEAE1-E726-41A7-A2B1-2D5955F4748C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947af36e-c427-46cd-88a7-a109f1db817d"/>
    <ds:schemaRef ds:uri="0ff67797-5c24-46a9-8e3b-be2ca9f22092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F73E0AD-EF2E-4370-AF01-588FDC190C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7af36e-c427-46cd-88a7-a109f1db817d"/>
    <ds:schemaRef ds:uri="0ff67797-5c24-46a9-8e3b-be2ca9f22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4564</TotalTime>
  <Words>311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CCW Cursive Writing 15</vt:lpstr>
      <vt:lpstr>XCCW Joined 15a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Nicky Ball</cp:lastModifiedBy>
  <cp:revision>141</cp:revision>
  <cp:lastPrinted>2023-03-30T09:42:48Z</cp:lastPrinted>
  <dcterms:created xsi:type="dcterms:W3CDTF">2013-07-15T20:26:40Z</dcterms:created>
  <dcterms:modified xsi:type="dcterms:W3CDTF">2023-11-16T14:33:59Z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0x01010043C5230C0293D040A584F265AB156CFB</vt:lpwstr>
  </property>
  <property fmtid="{D5CDD505-2E9C-101B-9397-08002B2CF9AE}" pid="3" name="MediaServiceImageTags">
    <vt:lpwstr/>
  </property>
</Properties>
</file>