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5119350" cy="1069181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00CC00"/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AEFD7-A5AA-424E-8A52-86D69E786490}" v="2" dt="2022-08-30T14:45:40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662" autoAdjust="0"/>
    <p:restoredTop sz="91434" autoAdjust="0"/>
  </p:normalViewPr>
  <p:slideViewPr>
    <p:cSldViewPr snapToGrid="0">
      <p:cViewPr varScale="1">
        <p:scale>
          <a:sx n="63" d="100"/>
          <a:sy n="63" d="100"/>
        </p:scale>
        <p:origin x="240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7332D-DCAD-4730-BF19-95496C94D3DD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D414B-E8E5-4932-A526-E9985A2BC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28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D414B-E8E5-4932-A526-E9985A2BC3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5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20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4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0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4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42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32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93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1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376713-8633-4C41-95A5-925D02E1EE2B}"/>
              </a:ext>
            </a:extLst>
          </p:cNvPr>
          <p:cNvSpPr/>
          <p:nvPr/>
        </p:nvSpPr>
        <p:spPr>
          <a:xfrm>
            <a:off x="1034328" y="1760765"/>
            <a:ext cx="3830531" cy="1795236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u="sng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endParaRPr lang="en-US" b="1" u="sng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endParaRPr lang="en-US" b="1" u="sng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r>
              <a:rPr lang="en-US" b="1" u="sng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Knowledge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Geographical locations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Ancient Greek influence of the world.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Characteristics of Gods and Goddess 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Trojan War 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Greek myths 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Olympic Games </a:t>
            </a:r>
          </a:p>
          <a:p>
            <a:pPr marL="318211" indent="-318211">
              <a:buFont typeface="Arial"/>
              <a:buChar char="•"/>
            </a:pPr>
            <a:endParaRPr lang="en-US" sz="1600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600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 </a:t>
            </a:r>
            <a:r>
              <a:rPr lang="en-US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36A759-DDB4-4721-8C5A-025A9991DB96}"/>
              </a:ext>
            </a:extLst>
          </p:cNvPr>
          <p:cNvSpPr/>
          <p:nvPr/>
        </p:nvSpPr>
        <p:spPr>
          <a:xfrm>
            <a:off x="5644409" y="1760765"/>
            <a:ext cx="3830531" cy="1795236"/>
          </a:xfrm>
          <a:prstGeom prst="roundRect">
            <a:avLst>
              <a:gd name="adj" fmla="val 7004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u="sng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endParaRPr lang="en-US" b="1" u="sng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endParaRPr lang="en-US" b="1" u="sng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r>
              <a:rPr lang="en-US" b="1" u="sng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Vocabulary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Ancient Greece 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gods, mortals, goddess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Democracy, delicate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Empire, myths,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maps, location, Mount Olympus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Minotaur, labyrinth</a:t>
            </a:r>
          </a:p>
          <a:p>
            <a:pPr marL="318211" indent="-318211">
              <a:buFont typeface="Arial"/>
              <a:buChar char="•"/>
            </a:pPr>
            <a:endParaRPr lang="en-US" sz="1600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600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600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5EBCE1-817A-4C8E-A4E4-E67B45752574}"/>
              </a:ext>
            </a:extLst>
          </p:cNvPr>
          <p:cNvSpPr/>
          <p:nvPr/>
        </p:nvSpPr>
        <p:spPr>
          <a:xfrm>
            <a:off x="10254490" y="1760765"/>
            <a:ext cx="3830531" cy="1795236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u="sng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r>
              <a:rPr lang="en-US" b="1" u="sng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Skills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Maps and geographical locations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Research 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Designing, creating and evaluating 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Ordering Events </a:t>
            </a:r>
          </a:p>
          <a:p>
            <a:pPr marL="318211" indent="-31821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Reading, Inference, Retrieval  </a:t>
            </a:r>
          </a:p>
          <a:p>
            <a:pPr marL="318211" indent="-318211">
              <a:buFont typeface="Arial"/>
              <a:buChar char="•"/>
            </a:pPr>
            <a:endParaRPr lang="en-US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02F74-9F26-49DB-B392-0CA02E4C7DE2}"/>
              </a:ext>
            </a:extLst>
          </p:cNvPr>
          <p:cNvSpPr txBox="1"/>
          <p:nvPr/>
        </p:nvSpPr>
        <p:spPr>
          <a:xfrm>
            <a:off x="3998709" y="418138"/>
            <a:ext cx="80858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Y3 Fighters, Thinkers, </a:t>
            </a:r>
            <a:r>
              <a:rPr lang="en-GB" sz="4000" b="1">
                <a:solidFill>
                  <a:srgbClr val="C00000"/>
                </a:solidFill>
                <a:latin typeface="Bradley Hand ITC" panose="03070402050302030203" pitchFamily="66" charset="0"/>
              </a:rPr>
              <a:t>and Throwers</a:t>
            </a:r>
          </a:p>
          <a:p>
            <a:r>
              <a:rPr lang="en-GB" sz="4000" b="1">
                <a:solidFill>
                  <a:srgbClr val="C00000"/>
                </a:solidFill>
                <a:latin typeface="Bradley Hand ITC" panose="03070402050302030203" pitchFamily="66" charset="0"/>
              </a:rPr>
              <a:t>Learning  </a:t>
            </a:r>
            <a:r>
              <a:rPr lang="en-GB" sz="40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Journey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CFB4AC-B57E-4100-92F6-6EAD15C3DD30}"/>
              </a:ext>
            </a:extLst>
          </p:cNvPr>
          <p:cNvSpPr/>
          <p:nvPr/>
        </p:nvSpPr>
        <p:spPr>
          <a:xfrm>
            <a:off x="1034329" y="4463143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Foundation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82CF25C-0AE9-467E-B3A0-8A8577FAF1B5}"/>
              </a:ext>
            </a:extLst>
          </p:cNvPr>
          <p:cNvSpPr/>
          <p:nvPr/>
        </p:nvSpPr>
        <p:spPr>
          <a:xfrm>
            <a:off x="1034329" y="6469742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English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E918D04-F653-44CA-BF33-98F4007D0CFB}"/>
              </a:ext>
            </a:extLst>
          </p:cNvPr>
          <p:cNvSpPr/>
          <p:nvPr/>
        </p:nvSpPr>
        <p:spPr>
          <a:xfrm>
            <a:off x="1034329" y="8349341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Creative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F973F2-7AFE-46BC-B8FA-3BA3BF259D7C}"/>
              </a:ext>
            </a:extLst>
          </p:cNvPr>
          <p:cNvSpPr/>
          <p:nvPr/>
        </p:nvSpPr>
        <p:spPr>
          <a:xfrm>
            <a:off x="11278321" y="4117600"/>
            <a:ext cx="2806700" cy="1620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b="1" u="sng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Outcome 1</a:t>
            </a:r>
            <a:endParaRPr lang="en-GB" sz="1400" b="1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sz="1400" b="1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Describe the achievements and  influence of the ancient Greeks on the wider world.</a:t>
            </a:r>
            <a:endParaRPr lang="en-GB" dirty="0">
              <a:latin typeface="XCCW Joined 15a" panose="03050602040000000000" pitchFamily="66" charset="0"/>
            </a:endParaRPr>
          </a:p>
          <a:p>
            <a:pPr algn="ctr"/>
            <a:endParaRPr lang="en-GB" u="sng" dirty="0">
              <a:ln w="3175">
                <a:noFill/>
              </a:ln>
              <a:latin typeface="Bradley Hand ITC" panose="03070402050302030203" pitchFamily="66" charset="0"/>
            </a:endParaRPr>
          </a:p>
          <a:p>
            <a:pPr algn="ctr"/>
            <a:endParaRPr lang="en-GB" dirty="0">
              <a:ln w="3175">
                <a:noFill/>
              </a:ln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0D1165-34A1-419A-B65C-EFDE59BE42D8}"/>
              </a:ext>
            </a:extLst>
          </p:cNvPr>
          <p:cNvSpPr/>
          <p:nvPr/>
        </p:nvSpPr>
        <p:spPr>
          <a:xfrm>
            <a:off x="11278321" y="6066141"/>
            <a:ext cx="2806700" cy="16200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b="1" u="sng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Outcome 2</a:t>
            </a:r>
          </a:p>
          <a:p>
            <a:pPr algn="ctr"/>
            <a:r>
              <a:rPr lang="en-GB" sz="1400" b="1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Character description </a:t>
            </a:r>
          </a:p>
          <a:p>
            <a:pPr algn="ctr"/>
            <a:r>
              <a:rPr lang="en-GB" sz="1400" b="1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Write a diary entry</a:t>
            </a:r>
          </a:p>
          <a:p>
            <a:pPr algn="ctr"/>
            <a:r>
              <a:rPr lang="en-GB" sz="1400" b="1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Instructional writing</a:t>
            </a:r>
          </a:p>
          <a:p>
            <a:pPr algn="ctr"/>
            <a:r>
              <a:rPr lang="en-GB" sz="1400" b="1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Persuasive letter</a:t>
            </a:r>
          </a:p>
          <a:p>
            <a:pPr algn="ctr"/>
            <a:endParaRPr lang="en-GB" dirty="0">
              <a:ln w="3175">
                <a:noFill/>
              </a:ln>
            </a:endParaRPr>
          </a:p>
          <a:p>
            <a:pPr algn="ctr"/>
            <a:endParaRPr lang="en-GB" dirty="0">
              <a:ln w="3175">
                <a:noFill/>
              </a:ln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346172-B273-4657-A39D-F328D8A4391E}"/>
              </a:ext>
            </a:extLst>
          </p:cNvPr>
          <p:cNvSpPr/>
          <p:nvPr/>
        </p:nvSpPr>
        <p:spPr>
          <a:xfrm>
            <a:off x="11278321" y="8003798"/>
            <a:ext cx="2806700" cy="1620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b="1" u="sng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Outcome 3</a:t>
            </a:r>
            <a:endParaRPr lang="en-GB" sz="1400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sz="1400" b="1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Design and create an Ancient Greek pot.</a:t>
            </a:r>
          </a:p>
          <a:p>
            <a:pPr algn="ctr"/>
            <a:r>
              <a:rPr lang="en-GB" sz="1400" b="1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Explore Ancient Greek artefacts </a:t>
            </a:r>
            <a:r>
              <a:rPr lang="en-GB" sz="1400" b="1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and patterns.</a:t>
            </a:r>
            <a:endParaRPr lang="en-GB" dirty="0">
              <a:ln w="3175">
                <a:noFill/>
              </a:ln>
            </a:endParaRPr>
          </a:p>
          <a:p>
            <a:pPr algn="ctr"/>
            <a:endParaRPr lang="en-GB" dirty="0">
              <a:ln w="3175">
                <a:noFill/>
              </a:ln>
            </a:endParaRPr>
          </a:p>
          <a:p>
            <a:pPr algn="ctr"/>
            <a:endParaRPr lang="en-GB" dirty="0">
              <a:ln w="3175">
                <a:noFill/>
              </a:ln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E34F95-B048-48C0-9D2C-390957FF10BF}"/>
              </a:ext>
            </a:extLst>
          </p:cNvPr>
          <p:cNvCxnSpPr>
            <a:cxnSpLocks/>
          </p:cNvCxnSpPr>
          <p:nvPr/>
        </p:nvCxnSpPr>
        <p:spPr>
          <a:xfrm>
            <a:off x="3235768" y="4950900"/>
            <a:ext cx="8077920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8C7390A-5E09-4D9A-B686-2CEEF788865E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3200401" y="6934199"/>
            <a:ext cx="8077920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A67D67-49E4-4916-A291-96E463FE3DF4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3200401" y="8813798"/>
            <a:ext cx="80779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4C4D86B-9D5D-4CA0-9D2B-7B5A43B45BF0}"/>
              </a:ext>
            </a:extLst>
          </p:cNvPr>
          <p:cNvSpPr txBox="1"/>
          <p:nvPr/>
        </p:nvSpPr>
        <p:spPr>
          <a:xfrm>
            <a:off x="840526" y="10088255"/>
            <a:ext cx="13438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Respect		Resilience		Resourcefulness		Responsibility		Remembering		Reflectiveness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891BE39-3EB1-4C56-B5F1-FE50C7BC9D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26" y="361552"/>
            <a:ext cx="2670175" cy="821055"/>
          </a:xfrm>
          <a:prstGeom prst="rect">
            <a:avLst/>
          </a:prstGeom>
        </p:spPr>
      </p:pic>
      <p:pic>
        <p:nvPicPr>
          <p:cNvPr id="20" name="Picture 19" descr="DSAT badge">
            <a:extLst>
              <a:ext uri="{FF2B5EF4-FFF2-40B4-BE49-F238E27FC236}">
                <a16:creationId xmlns:a16="http://schemas.microsoft.com/office/drawing/2014/main" id="{44115823-A865-4CB0-B2A9-7F8D212E3AD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8704" y="280997"/>
            <a:ext cx="999373" cy="101531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100926-6B2B-4495-B2B1-DBB433C0D663}"/>
              </a:ext>
            </a:extLst>
          </p:cNvPr>
          <p:cNvSpPr txBox="1"/>
          <p:nvPr/>
        </p:nvSpPr>
        <p:spPr>
          <a:xfrm>
            <a:off x="3250500" y="3980527"/>
            <a:ext cx="1173177" cy="5078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XCCW Joined 15a" panose="03050602040000000000" pitchFamily="66" charset="0"/>
              </a:rPr>
              <a:t>Wow Moment: Ancient Greeks Afternoon</a:t>
            </a:r>
            <a:endParaRPr lang="en-GB" sz="900" dirty="0">
              <a:latin typeface="XCCW Joined 15a" panose="03050602040000000000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3FCBA2-7CCA-443B-97A1-85B983FB2233}"/>
              </a:ext>
            </a:extLst>
          </p:cNvPr>
          <p:cNvSpPr txBox="1"/>
          <p:nvPr/>
        </p:nvSpPr>
        <p:spPr>
          <a:xfrm>
            <a:off x="7421802" y="5142801"/>
            <a:ext cx="1419819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Geography/History: City of Troy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A11CAA-8A11-490F-A526-0162C0CBBC46}"/>
              </a:ext>
            </a:extLst>
          </p:cNvPr>
          <p:cNvSpPr txBox="1"/>
          <p:nvPr/>
        </p:nvSpPr>
        <p:spPr>
          <a:xfrm>
            <a:off x="3851639" y="5199426"/>
            <a:ext cx="1067437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Geography: Locating Ancient Greece on maps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72CD30-92A5-499A-AED7-E9CA14D790EA}"/>
              </a:ext>
            </a:extLst>
          </p:cNvPr>
          <p:cNvSpPr txBox="1"/>
          <p:nvPr/>
        </p:nvSpPr>
        <p:spPr>
          <a:xfrm>
            <a:off x="9826526" y="5138285"/>
            <a:ext cx="1228337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History: Artefacts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33EA71-8F8D-446C-8C1E-7541FC5696D5}"/>
              </a:ext>
            </a:extLst>
          </p:cNvPr>
          <p:cNvSpPr txBox="1"/>
          <p:nvPr/>
        </p:nvSpPr>
        <p:spPr>
          <a:xfrm>
            <a:off x="3279602" y="7065102"/>
            <a:ext cx="1144075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Gods and Goddesses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1B76F3-16E0-4A4D-9650-972CD8E16743}"/>
              </a:ext>
            </a:extLst>
          </p:cNvPr>
          <p:cNvSpPr txBox="1"/>
          <p:nvPr/>
        </p:nvSpPr>
        <p:spPr>
          <a:xfrm>
            <a:off x="5258225" y="6363417"/>
            <a:ext cx="1338729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 Reading: Trojan Horse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1C2181-BC2D-46F2-B5B1-1E7AC6DAD2DD}"/>
              </a:ext>
            </a:extLst>
          </p:cNvPr>
          <p:cNvSpPr txBox="1"/>
          <p:nvPr/>
        </p:nvSpPr>
        <p:spPr>
          <a:xfrm>
            <a:off x="4619191" y="7082904"/>
            <a:ext cx="1228866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Diary entry - </a:t>
            </a:r>
          </a:p>
          <a:p>
            <a:pPr algn="ctr"/>
            <a:r>
              <a:rPr lang="en-US" sz="800" dirty="0">
                <a:latin typeface="XCCW Joined 15a" panose="03050602040000000000" pitchFamily="66" charset="0"/>
              </a:rPr>
              <a:t>Icarus and </a:t>
            </a:r>
            <a:r>
              <a:rPr lang="en-US" sz="800" dirty="0" err="1">
                <a:latin typeface="XCCW Joined 15a" panose="03050602040000000000" pitchFamily="66" charset="0"/>
              </a:rPr>
              <a:t>Daedaleus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0AE24A-AD07-404F-9E45-DE3FB4D185F7}"/>
              </a:ext>
            </a:extLst>
          </p:cNvPr>
          <p:cNvSpPr txBox="1"/>
          <p:nvPr/>
        </p:nvSpPr>
        <p:spPr>
          <a:xfrm>
            <a:off x="3781209" y="6312670"/>
            <a:ext cx="1194071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Character description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F4F1220-E4E2-4879-A27F-BEAC3BD2F825}"/>
              </a:ext>
            </a:extLst>
          </p:cNvPr>
          <p:cNvSpPr txBox="1"/>
          <p:nvPr/>
        </p:nvSpPr>
        <p:spPr>
          <a:xfrm>
            <a:off x="8370916" y="6233561"/>
            <a:ext cx="1051252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Reading: persuasive text 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25F844D-2F3F-4AC6-A5D2-88D9D9378C4A}"/>
              </a:ext>
            </a:extLst>
          </p:cNvPr>
          <p:cNvSpPr txBox="1"/>
          <p:nvPr/>
        </p:nvSpPr>
        <p:spPr>
          <a:xfrm>
            <a:off x="6767204" y="6272799"/>
            <a:ext cx="1354034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Writing: Instructions – How to rescue someone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75565D-3E07-4853-A4C0-E7EBBDA55C09}"/>
              </a:ext>
            </a:extLst>
          </p:cNvPr>
          <p:cNvSpPr txBox="1"/>
          <p:nvPr/>
        </p:nvSpPr>
        <p:spPr>
          <a:xfrm>
            <a:off x="7555384" y="7122877"/>
            <a:ext cx="1177354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Spoken Language: Theseus and the Minotaur 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364596-F744-4AE5-851C-288A308623F6}"/>
              </a:ext>
            </a:extLst>
          </p:cNvPr>
          <p:cNvSpPr txBox="1"/>
          <p:nvPr/>
        </p:nvSpPr>
        <p:spPr>
          <a:xfrm>
            <a:off x="3335538" y="8129969"/>
            <a:ext cx="944080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PSHE: Resolving Conflicts/ Democracy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0C185D-4147-46B8-9D0E-99174972D6E1}"/>
              </a:ext>
            </a:extLst>
          </p:cNvPr>
          <p:cNvSpPr txBox="1"/>
          <p:nvPr/>
        </p:nvSpPr>
        <p:spPr>
          <a:xfrm>
            <a:off x="6222923" y="8980373"/>
            <a:ext cx="1447041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Design and Technology: Create Pandora’s box 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73EAFBE-778F-40A8-AD70-2F963E62CBBF}"/>
              </a:ext>
            </a:extLst>
          </p:cNvPr>
          <p:cNvSpPr txBox="1"/>
          <p:nvPr/>
        </p:nvSpPr>
        <p:spPr>
          <a:xfrm>
            <a:off x="8841621" y="8953269"/>
            <a:ext cx="1230603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Art and Design: Sketching Ancient Greek pots/patterns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46CDA2-1AF2-4B2A-8E76-B83E5296B0B6}"/>
              </a:ext>
            </a:extLst>
          </p:cNvPr>
          <p:cNvSpPr txBox="1"/>
          <p:nvPr/>
        </p:nvSpPr>
        <p:spPr>
          <a:xfrm>
            <a:off x="7582915" y="8010369"/>
            <a:ext cx="1229151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ICT:</a:t>
            </a:r>
          </a:p>
          <a:p>
            <a:pPr algn="ctr"/>
            <a:r>
              <a:rPr lang="en-US" sz="800" dirty="0">
                <a:latin typeface="XCCW Joined 15a" panose="03050602040000000000" pitchFamily="66" charset="0"/>
              </a:rPr>
              <a:t>Research Ancient Greek pottery</a:t>
            </a:r>
          </a:p>
          <a:p>
            <a:pPr algn="ctr"/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B14E2EA-FF4A-481A-870F-9AEE3350A928}"/>
              </a:ext>
            </a:extLst>
          </p:cNvPr>
          <p:cNvSpPr txBox="1"/>
          <p:nvPr/>
        </p:nvSpPr>
        <p:spPr>
          <a:xfrm>
            <a:off x="9891966" y="8010440"/>
            <a:ext cx="1040004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Design and Technology: Ancient Greek Clay Pots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744C064-0F44-413B-836C-1851117B0495}"/>
              </a:ext>
            </a:extLst>
          </p:cNvPr>
          <p:cNvSpPr txBox="1"/>
          <p:nvPr/>
        </p:nvSpPr>
        <p:spPr>
          <a:xfrm>
            <a:off x="5639986" y="8041803"/>
            <a:ext cx="1214355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Art and Design: Sketching Pandora’s box 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7D03B3DB-D980-304B-9FD6-9C8816C1DD98}"/>
              </a:ext>
            </a:extLst>
          </p:cNvPr>
          <p:cNvSpPr txBox="1"/>
          <p:nvPr/>
        </p:nvSpPr>
        <p:spPr>
          <a:xfrm>
            <a:off x="9057369" y="7015828"/>
            <a:ext cx="954264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Writing: Key features of a persuasive text 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79CB213-6916-447F-8FE2-6A662B655D68}"/>
              </a:ext>
            </a:extLst>
          </p:cNvPr>
          <p:cNvSpPr txBox="1"/>
          <p:nvPr/>
        </p:nvSpPr>
        <p:spPr>
          <a:xfrm>
            <a:off x="9974481" y="6189559"/>
            <a:ext cx="1260555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Writing: Shared write persuasive text 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E60CA50-B965-44C3-B44E-FADCDCEDE8CD}"/>
              </a:ext>
            </a:extLst>
          </p:cNvPr>
          <p:cNvSpPr txBox="1"/>
          <p:nvPr/>
        </p:nvSpPr>
        <p:spPr>
          <a:xfrm>
            <a:off x="6537502" y="4303189"/>
            <a:ext cx="1040004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History: Battle of marathon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E9797BF-8890-4A45-93BA-32487F1D3F3E}"/>
              </a:ext>
            </a:extLst>
          </p:cNvPr>
          <p:cNvSpPr txBox="1"/>
          <p:nvPr/>
        </p:nvSpPr>
        <p:spPr>
          <a:xfrm>
            <a:off x="4298908" y="9104085"/>
            <a:ext cx="1214355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PE: Mini Olympics 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769C82-F8A4-471D-B3C3-69E5303CDCB5}"/>
              </a:ext>
            </a:extLst>
          </p:cNvPr>
          <p:cNvSpPr txBox="1"/>
          <p:nvPr/>
        </p:nvSpPr>
        <p:spPr>
          <a:xfrm>
            <a:off x="8759089" y="4152184"/>
            <a:ext cx="1067437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History </a:t>
            </a:r>
          </a:p>
          <a:p>
            <a:pPr algn="ctr"/>
            <a:r>
              <a:rPr lang="en-GB" sz="800" dirty="0">
                <a:latin typeface="XCCW Joined 15a" panose="03050602040000000000" pitchFamily="66" charset="0"/>
              </a:rPr>
              <a:t>History of Ancient Greece and artifacts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D9AD04B-6587-4B68-95FB-88D7218F13B9}"/>
              </a:ext>
            </a:extLst>
          </p:cNvPr>
          <p:cNvSpPr txBox="1"/>
          <p:nvPr/>
        </p:nvSpPr>
        <p:spPr>
          <a:xfrm>
            <a:off x="5920545" y="7258944"/>
            <a:ext cx="1354034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Reading -  </a:t>
            </a:r>
          </a:p>
          <a:p>
            <a:pPr algn="ctr"/>
            <a:r>
              <a:rPr lang="en-GB" sz="800" dirty="0">
                <a:latin typeface="XCCW Joined 15a" panose="03050602040000000000" pitchFamily="66" charset="0"/>
              </a:rPr>
              <a:t>Instructions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B4FF67E-910A-4B8D-BC5B-C5247A23BD33}"/>
              </a:ext>
            </a:extLst>
          </p:cNvPr>
          <p:cNvSpPr txBox="1"/>
          <p:nvPr/>
        </p:nvSpPr>
        <p:spPr>
          <a:xfrm>
            <a:off x="4826344" y="3903828"/>
            <a:ext cx="1067437" cy="7078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History</a:t>
            </a:r>
          </a:p>
          <a:p>
            <a:pPr algn="ctr"/>
            <a:r>
              <a:rPr lang="en-GB" sz="800" dirty="0">
                <a:latin typeface="XCCW Joined 15a" panose="03050602040000000000" pitchFamily="66" charset="0"/>
              </a:rPr>
              <a:t>How Ancient Greece has changed over time</a:t>
            </a:r>
          </a:p>
        </p:txBody>
      </p: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C59F2E31-D219-4726-B99C-2C30AE0DD5D6}"/>
              </a:ext>
            </a:extLst>
          </p:cNvPr>
          <p:cNvCxnSpPr>
            <a:cxnSpLocks/>
          </p:cNvCxnSpPr>
          <p:nvPr/>
        </p:nvCxnSpPr>
        <p:spPr>
          <a:xfrm rot="5400000">
            <a:off x="2500887" y="5541260"/>
            <a:ext cx="2468166" cy="372422"/>
          </a:xfrm>
          <a:prstGeom prst="curvedConnector3">
            <a:avLst>
              <a:gd name="adj1" fmla="val 33792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Curved 51">
            <a:extLst>
              <a:ext uri="{FF2B5EF4-FFF2-40B4-BE49-F238E27FC236}">
                <a16:creationId xmlns:a16="http://schemas.microsoft.com/office/drawing/2014/main" id="{8BC6C437-9B83-41D0-AA0F-FAFB131AC3CB}"/>
              </a:ext>
            </a:extLst>
          </p:cNvPr>
          <p:cNvCxnSpPr>
            <a:cxnSpLocks/>
            <a:endCxn id="39" idx="2"/>
          </p:cNvCxnSpPr>
          <p:nvPr/>
        </p:nvCxnSpPr>
        <p:spPr>
          <a:xfrm rot="5400000" flipH="1" flipV="1">
            <a:off x="4055086" y="6774766"/>
            <a:ext cx="446700" cy="199617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299DC4C7-C378-432F-BD69-96A90BDCA0B9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21307" y="4752773"/>
            <a:ext cx="540153" cy="392749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374879FB-6F7C-4AF5-BC91-F785BBAE4B2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629923" y="4714752"/>
            <a:ext cx="552327" cy="386684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0C7F697D-241C-43EE-867E-8858F97CF21D}"/>
              </a:ext>
            </a:extLst>
          </p:cNvPr>
          <p:cNvCxnSpPr>
            <a:cxnSpLocks/>
            <a:endCxn id="70" idx="2"/>
          </p:cNvCxnSpPr>
          <p:nvPr/>
        </p:nvCxnSpPr>
        <p:spPr>
          <a:xfrm rot="5400000" flipH="1" flipV="1">
            <a:off x="6577407" y="4788093"/>
            <a:ext cx="503336" cy="456858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Curved 60">
            <a:extLst>
              <a:ext uri="{FF2B5EF4-FFF2-40B4-BE49-F238E27FC236}">
                <a16:creationId xmlns:a16="http://schemas.microsoft.com/office/drawing/2014/main" id="{FC56ADD2-6717-4A97-876B-3CADAD413244}"/>
              </a:ext>
            </a:extLst>
          </p:cNvPr>
          <p:cNvCxnSpPr>
            <a:cxnSpLocks/>
          </p:cNvCxnSpPr>
          <p:nvPr/>
        </p:nvCxnSpPr>
        <p:spPr>
          <a:xfrm rot="5400000">
            <a:off x="5842230" y="6002492"/>
            <a:ext cx="727672" cy="82196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4ED52076-1BAA-4073-8419-B7FD04B450A2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66320" y="6804422"/>
            <a:ext cx="592342" cy="342289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8963138A-A473-4394-A134-BEF231071539}"/>
              </a:ext>
            </a:extLst>
          </p:cNvPr>
          <p:cNvCxnSpPr>
            <a:cxnSpLocks/>
            <a:endCxn id="41" idx="2"/>
          </p:cNvCxnSpPr>
          <p:nvPr/>
        </p:nvCxnSpPr>
        <p:spPr>
          <a:xfrm rot="5400000" flipH="1" flipV="1">
            <a:off x="7108163" y="6935680"/>
            <a:ext cx="414164" cy="257952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AE8B5540-F03C-446C-B5DE-566270DD185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495330" y="5765011"/>
            <a:ext cx="751210" cy="183903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Curved 70">
            <a:extLst>
              <a:ext uri="{FF2B5EF4-FFF2-40B4-BE49-F238E27FC236}">
                <a16:creationId xmlns:a16="http://schemas.microsoft.com/office/drawing/2014/main" id="{022F6A37-C687-4497-9F2D-6F9B27B619B9}"/>
              </a:ext>
            </a:extLst>
          </p:cNvPr>
          <p:cNvCxnSpPr>
            <a:cxnSpLocks/>
            <a:stCxn id="27" idx="1"/>
          </p:cNvCxnSpPr>
          <p:nvPr/>
        </p:nvCxnSpPr>
        <p:spPr>
          <a:xfrm rot="10800000" flipH="1" flipV="1">
            <a:off x="9826526" y="5307562"/>
            <a:ext cx="297586" cy="2645832"/>
          </a:xfrm>
          <a:prstGeom prst="curvedConnector4">
            <a:avLst>
              <a:gd name="adj1" fmla="val -76818"/>
              <a:gd name="adj2" fmla="val 5319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25B7FF84-5975-4F32-B09F-FC21EDFB8C91}"/>
              </a:ext>
            </a:extLst>
          </p:cNvPr>
          <p:cNvCxnSpPr>
            <a:cxnSpLocks/>
          </p:cNvCxnSpPr>
          <p:nvPr/>
        </p:nvCxnSpPr>
        <p:spPr>
          <a:xfrm rot="5400000">
            <a:off x="2991354" y="5771346"/>
            <a:ext cx="3395553" cy="1212666"/>
          </a:xfrm>
          <a:prstGeom prst="curvedConnector3">
            <a:avLst>
              <a:gd name="adj1" fmla="val 68087"/>
            </a:avLst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Curved 80">
            <a:extLst>
              <a:ext uri="{FF2B5EF4-FFF2-40B4-BE49-F238E27FC236}">
                <a16:creationId xmlns:a16="http://schemas.microsoft.com/office/drawing/2014/main" id="{958647A5-9CDD-4B5F-BCBE-B3F35A31EBC1}"/>
              </a:ext>
            </a:extLst>
          </p:cNvPr>
          <p:cNvCxnSpPr>
            <a:cxnSpLocks/>
            <a:stCxn id="48" idx="3"/>
            <a:endCxn id="51" idx="2"/>
          </p:cNvCxnSpPr>
          <p:nvPr/>
        </p:nvCxnSpPr>
        <p:spPr>
          <a:xfrm flipV="1">
            <a:off x="10072224" y="8595215"/>
            <a:ext cx="339744" cy="650442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Curved 83">
            <a:extLst>
              <a:ext uri="{FF2B5EF4-FFF2-40B4-BE49-F238E27FC236}">
                <a16:creationId xmlns:a16="http://schemas.microsoft.com/office/drawing/2014/main" id="{F8EA68A5-E871-4DD5-A78C-443202316944}"/>
              </a:ext>
            </a:extLst>
          </p:cNvPr>
          <p:cNvCxnSpPr>
            <a:cxnSpLocks/>
          </p:cNvCxnSpPr>
          <p:nvPr/>
        </p:nvCxnSpPr>
        <p:spPr>
          <a:xfrm rot="16200000" flipH="1">
            <a:off x="8892862" y="8401580"/>
            <a:ext cx="528361" cy="516143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6F133ED8-2707-45EC-A47B-55E791460C80}"/>
              </a:ext>
            </a:extLst>
          </p:cNvPr>
          <p:cNvCxnSpPr>
            <a:cxnSpLocks/>
            <a:stCxn id="53" idx="2"/>
            <a:endCxn id="46" idx="0"/>
          </p:cNvCxnSpPr>
          <p:nvPr/>
        </p:nvCxnSpPr>
        <p:spPr>
          <a:xfrm rot="16200000" flipH="1">
            <a:off x="6358352" y="8392280"/>
            <a:ext cx="476905" cy="699280"/>
          </a:xfrm>
          <a:prstGeom prst="curvedConnector3">
            <a:avLst>
              <a:gd name="adj1" fmla="val 50000"/>
            </a:avLst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Curved 98">
            <a:extLst>
              <a:ext uri="{FF2B5EF4-FFF2-40B4-BE49-F238E27FC236}">
                <a16:creationId xmlns:a16="http://schemas.microsoft.com/office/drawing/2014/main" id="{C4C82D9B-6294-4E3C-97B7-04A6EE01582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181617" y="6813479"/>
            <a:ext cx="446700" cy="199617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Curved 99">
            <a:extLst>
              <a:ext uri="{FF2B5EF4-FFF2-40B4-BE49-F238E27FC236}">
                <a16:creationId xmlns:a16="http://schemas.microsoft.com/office/drawing/2014/main" id="{2EB798EC-3D81-4D7C-9C43-8600790B0A4D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9422168" y="6464394"/>
            <a:ext cx="246311" cy="622426"/>
          </a:xfrm>
          <a:prstGeom prst="curvedConnector2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or: Curved 103">
            <a:extLst>
              <a:ext uri="{FF2B5EF4-FFF2-40B4-BE49-F238E27FC236}">
                <a16:creationId xmlns:a16="http://schemas.microsoft.com/office/drawing/2014/main" id="{E195C610-5C3F-43F0-BD98-3FEADCBEAA27}"/>
              </a:ext>
            </a:extLst>
          </p:cNvPr>
          <p:cNvCxnSpPr>
            <a:cxnSpLocks/>
            <a:endCxn id="72" idx="2"/>
          </p:cNvCxnSpPr>
          <p:nvPr/>
        </p:nvCxnSpPr>
        <p:spPr>
          <a:xfrm rot="5400000" flipH="1" flipV="1">
            <a:off x="9983427" y="6679431"/>
            <a:ext cx="649538" cy="593125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117BADEC-3CDD-4482-8322-DD4ED74FB3B8}"/>
              </a:ext>
            </a:extLst>
          </p:cNvPr>
          <p:cNvSpPr txBox="1"/>
          <p:nvPr/>
        </p:nvSpPr>
        <p:spPr>
          <a:xfrm>
            <a:off x="5756702" y="5297093"/>
            <a:ext cx="1040004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History: Greek Soldiers </a:t>
            </a:r>
          </a:p>
        </p:txBody>
      </p:sp>
      <p:cxnSp>
        <p:nvCxnSpPr>
          <p:cNvPr id="114" name="Connector: Curved 113">
            <a:extLst>
              <a:ext uri="{FF2B5EF4-FFF2-40B4-BE49-F238E27FC236}">
                <a16:creationId xmlns:a16="http://schemas.microsoft.com/office/drawing/2014/main" id="{D88BD2E6-DB60-4B48-9303-1388A0E7957D}"/>
              </a:ext>
            </a:extLst>
          </p:cNvPr>
          <p:cNvCxnSpPr>
            <a:cxnSpLocks/>
            <a:endCxn id="86" idx="0"/>
          </p:cNvCxnSpPr>
          <p:nvPr/>
        </p:nvCxnSpPr>
        <p:spPr>
          <a:xfrm rot="16200000" flipH="1">
            <a:off x="4322835" y="8520834"/>
            <a:ext cx="588812" cy="577690"/>
          </a:xfrm>
          <a:prstGeom prst="curvedConnector3">
            <a:avLst>
              <a:gd name="adj1" fmla="val 50000"/>
            </a:avLst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Curved 118">
            <a:extLst>
              <a:ext uri="{FF2B5EF4-FFF2-40B4-BE49-F238E27FC236}">
                <a16:creationId xmlns:a16="http://schemas.microsoft.com/office/drawing/2014/main" id="{B99824BF-FD5C-49DB-820C-C066A59F9228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9826526" y="4594154"/>
            <a:ext cx="614169" cy="544131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5D0A71B-1B03-FF28-0FCD-FCE8D2CB56CB}"/>
              </a:ext>
            </a:extLst>
          </p:cNvPr>
          <p:cNvSpPr txBox="1"/>
          <p:nvPr/>
        </p:nvSpPr>
        <p:spPr>
          <a:xfrm>
            <a:off x="4609191" y="8201369"/>
            <a:ext cx="938691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Create Olympic medals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04CBCD94-E401-C200-FD67-194611F55A9B}"/>
              </a:ext>
            </a:extLst>
          </p:cNvPr>
          <p:cNvCxnSpPr>
            <a:cxnSpLocks/>
            <a:endCxn id="37" idx="0"/>
          </p:cNvCxnSpPr>
          <p:nvPr/>
        </p:nvCxnSpPr>
        <p:spPr>
          <a:xfrm rot="16200000" flipH="1">
            <a:off x="4422498" y="6271778"/>
            <a:ext cx="1289840" cy="332412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1392</TotalTime>
  <Words>288</Words>
  <Application>Microsoft Office PowerPoint</Application>
  <PresentationFormat>Custom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XCCW Joined 15a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Nicky Ball</cp:lastModifiedBy>
  <cp:revision>100</cp:revision>
  <cp:lastPrinted>2019-06-04T15:45:55Z</cp:lastPrinted>
  <dcterms:created xsi:type="dcterms:W3CDTF">2013-07-15T20:26:40Z</dcterms:created>
  <dcterms:modified xsi:type="dcterms:W3CDTF">2023-11-16T14:39:02Z</dcterms:modified>
</cp:coreProperties>
</file>