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5119350" cy="10691813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329E7-E162-4EC8-A69F-B280FFA3663D}" v="28" dt="2022-09-09T12:24:22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92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9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49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60688" y="868363"/>
            <a:ext cx="3314700" cy="234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5"/>
            <a:ext cx="7388860" cy="27365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0964"/>
            <a:ext cx="4002299" cy="3491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00964"/>
            <a:ext cx="4002299" cy="3491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799272"/>
            <a:ext cx="3991748" cy="2094911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Knowledge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Know when the Romans Empire was 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Know where Rome was and the Countries of the Empire 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Roman soldiers – weaponry and </a:t>
            </a:r>
            <a:r>
              <a:rPr lang="en-US" b="1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armoury</a:t>
            </a: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, formations and tactics, 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Society – housing, Food and clothing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Religion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6A759-DDB4-4721-8C5A-025A9991DB96}"/>
              </a:ext>
            </a:extLst>
          </p:cNvPr>
          <p:cNvSpPr/>
          <p:nvPr/>
        </p:nvSpPr>
        <p:spPr>
          <a:xfrm>
            <a:off x="5644409" y="1760764"/>
            <a:ext cx="3991748" cy="2167709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Vocabulary</a:t>
            </a:r>
          </a:p>
          <a:p>
            <a:pPr marL="318211" indent="-318211">
              <a:buFont typeface="Arial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Roman, Celt, Warrior, soldier, Hill fort</a:t>
            </a:r>
          </a:p>
          <a:p>
            <a:pPr marL="318211" indent="-318211">
              <a:buFont typeface="Arial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Centurion, legionnaire, gladius, emperor, Caesar, empire, </a:t>
            </a:r>
          </a:p>
          <a:p>
            <a:pPr marL="318211" indent="-318211">
              <a:buFont typeface="Arial"/>
              <a:buChar char="•"/>
            </a:pPr>
            <a:r>
              <a:rPr lang="en-US" sz="1600" b="1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Mosiac</a:t>
            </a:r>
            <a:r>
              <a:rPr lang="en-US" sz="1600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, plaque </a:t>
            </a:r>
          </a:p>
          <a:p>
            <a:endParaRPr lang="en-US" sz="1600" b="1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780007"/>
            <a:ext cx="3991748" cy="2134960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Skills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Using timelines, Map work, Use of historic artefacts, Use of sources including books and websites  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Mixing, kneading</a:t>
            </a:r>
          </a:p>
          <a:p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Sketching, shading,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4109322" y="418138"/>
            <a:ext cx="7247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>
                <a:solidFill>
                  <a:srgbClr val="C00000"/>
                </a:solidFill>
                <a:latin typeface="Bradley Hand ITC" panose="03070402050302030203" pitchFamily="66" charset="0"/>
              </a:rPr>
              <a:t>Y4 Centurion Learning  </a:t>
            </a:r>
            <a:r>
              <a:rPr lang="en-GB" sz="4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1034329" y="4463143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Curriculum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1034329" y="646974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English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1034329" y="8349341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1278321" y="4117600"/>
            <a:ext cx="280670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1</a:t>
            </a:r>
          </a:p>
          <a:p>
            <a:pPr algn="ctr"/>
            <a:r>
              <a:rPr lang="en-GB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Use knowledge of Roman life to write a playscript. </a:t>
            </a:r>
            <a:endParaRPr lang="en-GB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1278321" y="6066141"/>
            <a:ext cx="2806700" cy="16200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600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2</a:t>
            </a:r>
          </a:p>
          <a:p>
            <a:pPr algn="ctr"/>
            <a:r>
              <a:rPr lang="en-GB" sz="16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Playscript based upon Roman Life and play Julius Caesar </a:t>
            </a:r>
          </a:p>
          <a:p>
            <a:pPr algn="ctr"/>
            <a:endParaRPr lang="en-GB" sz="1600" b="1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sz="1600" b="1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1278321" y="8003798"/>
            <a:ext cx="2806700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3</a:t>
            </a:r>
          </a:p>
          <a:p>
            <a:pPr algn="ctr"/>
            <a:r>
              <a:rPr lang="en-GB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A Roman style feast </a:t>
            </a:r>
          </a:p>
          <a:p>
            <a:pPr algn="ctr"/>
            <a:endParaRPr lang="en-GB" b="1" dirty="0">
              <a:ln w="3175">
                <a:noFill/>
              </a:ln>
            </a:endParaRPr>
          </a:p>
          <a:p>
            <a:pPr algn="ctr"/>
            <a:endParaRPr lang="en-GB" b="1" dirty="0">
              <a:ln w="3175">
                <a:noFill/>
              </a:ln>
            </a:endParaRPr>
          </a:p>
          <a:p>
            <a:pPr algn="ctr"/>
            <a:endParaRPr lang="en-GB" b="1" dirty="0">
              <a:ln w="3175">
                <a:noFill/>
              </a:ln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200401" y="4927600"/>
            <a:ext cx="8077920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3200401" y="6934199"/>
            <a:ext cx="8077920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200401" y="8813798"/>
            <a:ext cx="80779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840526" y="10088255"/>
            <a:ext cx="13438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Respect		Resilience		Resourcefulness		Responsibility		Remembering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100926-6B2B-4495-B2B1-DBB433C0D663}"/>
              </a:ext>
            </a:extLst>
          </p:cNvPr>
          <p:cNvSpPr txBox="1"/>
          <p:nvPr/>
        </p:nvSpPr>
        <p:spPr>
          <a:xfrm>
            <a:off x="3358401" y="4251120"/>
            <a:ext cx="1045891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Timeline – When did the Romans live?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7121CE-67C2-4B37-AE20-11F2CE41AF77}"/>
              </a:ext>
            </a:extLst>
          </p:cNvPr>
          <p:cNvSpPr txBox="1"/>
          <p:nvPr/>
        </p:nvSpPr>
        <p:spPr>
          <a:xfrm>
            <a:off x="5043757" y="4309011"/>
            <a:ext cx="1094855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Hill Forts.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11CAA-8A11-490F-A526-0162C0CBBC46}"/>
              </a:ext>
            </a:extLst>
          </p:cNvPr>
          <p:cNvSpPr txBox="1"/>
          <p:nvPr/>
        </p:nvSpPr>
        <p:spPr>
          <a:xfrm>
            <a:off x="4179697" y="4970398"/>
            <a:ext cx="957806" cy="107721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The differences between Roman Soldiers and Celtic Warriors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3B9AEC-7610-45E3-943C-DC0854E9C088}"/>
              </a:ext>
            </a:extLst>
          </p:cNvPr>
          <p:cNvSpPr txBox="1"/>
          <p:nvPr/>
        </p:nvSpPr>
        <p:spPr>
          <a:xfrm>
            <a:off x="5758455" y="5025942"/>
            <a:ext cx="1175732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The life of a Gladiator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72CD30-92A5-499A-AED7-E9CA14D790EA}"/>
              </a:ext>
            </a:extLst>
          </p:cNvPr>
          <p:cNvSpPr txBox="1"/>
          <p:nvPr/>
        </p:nvSpPr>
        <p:spPr>
          <a:xfrm>
            <a:off x="6620470" y="4465841"/>
            <a:ext cx="1376639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Famous Gladiators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7F36D3-1C91-4B46-86DB-A8F821F56952}"/>
              </a:ext>
            </a:extLst>
          </p:cNvPr>
          <p:cNvSpPr txBox="1"/>
          <p:nvPr/>
        </p:nvSpPr>
        <p:spPr>
          <a:xfrm>
            <a:off x="3426354" y="6272664"/>
            <a:ext cx="109485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Narrative – Describing settings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B8FFCB-E09E-468E-A2F8-CA74ECB4317F}"/>
              </a:ext>
            </a:extLst>
          </p:cNvPr>
          <p:cNvSpPr txBox="1"/>
          <p:nvPr/>
        </p:nvSpPr>
        <p:spPr>
          <a:xfrm>
            <a:off x="3852409" y="7038939"/>
            <a:ext cx="1129028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Narrative – mini-dilemmas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33EA71-8F8D-446C-8C1E-7541FC5696D5}"/>
              </a:ext>
            </a:extLst>
          </p:cNvPr>
          <p:cNvSpPr txBox="1"/>
          <p:nvPr/>
        </p:nvSpPr>
        <p:spPr>
          <a:xfrm>
            <a:off x="4824494" y="6380996"/>
            <a:ext cx="1244773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Narrative – Resolutions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1B76F3-16E0-4A4D-9650-972CD8E16743}"/>
              </a:ext>
            </a:extLst>
          </p:cNvPr>
          <p:cNvSpPr txBox="1"/>
          <p:nvPr/>
        </p:nvSpPr>
        <p:spPr>
          <a:xfrm>
            <a:off x="5542686" y="7096199"/>
            <a:ext cx="1223775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Narratives – Planning (Characters, Dilemmas and resolutions.)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1C2181-BC2D-46F2-B5B1-1E7AC6DAD2DD}"/>
              </a:ext>
            </a:extLst>
          </p:cNvPr>
          <p:cNvSpPr txBox="1"/>
          <p:nvPr/>
        </p:nvSpPr>
        <p:spPr>
          <a:xfrm>
            <a:off x="6509803" y="5999426"/>
            <a:ext cx="1381396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Narrative – Write and publish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3BFCC5-6C15-4299-9E42-13D7A924E012}"/>
              </a:ext>
            </a:extLst>
          </p:cNvPr>
          <p:cNvSpPr txBox="1"/>
          <p:nvPr/>
        </p:nvSpPr>
        <p:spPr>
          <a:xfrm>
            <a:off x="7253863" y="6599452"/>
            <a:ext cx="1254874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Letters – Features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AE24A-AD07-404F-9E45-DE3FB4D185F7}"/>
              </a:ext>
            </a:extLst>
          </p:cNvPr>
          <p:cNvSpPr txBox="1"/>
          <p:nvPr/>
        </p:nvSpPr>
        <p:spPr>
          <a:xfrm>
            <a:off x="7676302" y="7191028"/>
            <a:ext cx="104000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Letters - Purpose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364596-F744-4AE5-851C-288A308623F6}"/>
              </a:ext>
            </a:extLst>
          </p:cNvPr>
          <p:cNvSpPr txBox="1"/>
          <p:nvPr/>
        </p:nvSpPr>
        <p:spPr>
          <a:xfrm>
            <a:off x="3331510" y="9014108"/>
            <a:ext cx="1223775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Wow moment – shield design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0C185D-4147-46B8-9D0E-99174972D6E1}"/>
              </a:ext>
            </a:extLst>
          </p:cNvPr>
          <p:cNvSpPr txBox="1"/>
          <p:nvPr/>
        </p:nvSpPr>
        <p:spPr>
          <a:xfrm>
            <a:off x="4076136" y="7942242"/>
            <a:ext cx="1124512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Art – designing coins based on Roman artefacts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3EAFBE-778F-40A8-AD70-2F963E62CBBF}"/>
              </a:ext>
            </a:extLst>
          </p:cNvPr>
          <p:cNvSpPr txBox="1"/>
          <p:nvPr/>
        </p:nvSpPr>
        <p:spPr>
          <a:xfrm>
            <a:off x="6116617" y="7914172"/>
            <a:ext cx="843205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Art - </a:t>
            </a:r>
            <a:r>
              <a:rPr lang="en-GB" sz="800" b="1" dirty="0" err="1">
                <a:latin typeface="XCCW Joined 15a" panose="03050602040000000000" pitchFamily="66" charset="0"/>
              </a:rPr>
              <a:t>Mosiacs</a:t>
            </a:r>
            <a:endParaRPr lang="en-GB" sz="800" b="1" dirty="0">
              <a:latin typeface="XCCW Joined 15a" panose="03050602040000000000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0938DA-D5FE-45A8-AE51-075EB1AE9263}"/>
              </a:ext>
            </a:extLst>
          </p:cNvPr>
          <p:cNvSpPr txBox="1"/>
          <p:nvPr/>
        </p:nvSpPr>
        <p:spPr>
          <a:xfrm>
            <a:off x="5897836" y="9093162"/>
            <a:ext cx="1511158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Art/DT – Roman Plaques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46CDA2-1AF2-4B2A-8E76-B83E5296B0B6}"/>
              </a:ext>
            </a:extLst>
          </p:cNvPr>
          <p:cNvSpPr txBox="1"/>
          <p:nvPr/>
        </p:nvSpPr>
        <p:spPr>
          <a:xfrm>
            <a:off x="8773530" y="9120009"/>
            <a:ext cx="1229151" cy="2154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Art – Celtic Art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14E2EA-FF4A-481A-870F-9AEE3350A928}"/>
              </a:ext>
            </a:extLst>
          </p:cNvPr>
          <p:cNvSpPr txBox="1"/>
          <p:nvPr/>
        </p:nvSpPr>
        <p:spPr>
          <a:xfrm>
            <a:off x="10119033" y="8471921"/>
            <a:ext cx="1040004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DT – Roman Bread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7CF6C18-BB11-4FF7-BE56-0AABD51581BD}"/>
              </a:ext>
            </a:extLst>
          </p:cNvPr>
          <p:cNvCxnSpPr>
            <a:cxnSpLocks/>
            <a:stCxn id="35" idx="0"/>
            <a:endCxn id="21" idx="2"/>
          </p:cNvCxnSpPr>
          <p:nvPr/>
        </p:nvCxnSpPr>
        <p:spPr>
          <a:xfrm rot="5400000" flipH="1" flipV="1">
            <a:off x="4652318" y="5442129"/>
            <a:ext cx="1733431" cy="1443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D0DB162E-0F9C-482A-85D9-DBAE123E78E7}"/>
              </a:ext>
            </a:extLst>
          </p:cNvPr>
          <p:cNvCxnSpPr>
            <a:cxnSpLocks/>
            <a:stCxn id="33" idx="0"/>
            <a:endCxn id="34" idx="1"/>
          </p:cNvCxnSpPr>
          <p:nvPr/>
        </p:nvCxnSpPr>
        <p:spPr>
          <a:xfrm rot="16200000" flipH="1" flipV="1">
            <a:off x="3445320" y="6679753"/>
            <a:ext cx="935552" cy="121373"/>
          </a:xfrm>
          <a:prstGeom prst="curvedConnector4">
            <a:avLst>
              <a:gd name="adj1" fmla="val -24435"/>
              <a:gd name="adj2" fmla="val 6393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7B71950E-CC43-4A01-B8A5-8BAD4E18D5E6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3767965" y="5219603"/>
            <a:ext cx="411732" cy="2894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5A3A5108-3B7F-4C1C-9D46-A2A67864B33F}"/>
              </a:ext>
            </a:extLst>
          </p:cNvPr>
          <p:cNvCxnSpPr>
            <a:cxnSpLocks/>
            <a:stCxn id="23" idx="2"/>
            <a:endCxn id="35" idx="0"/>
          </p:cNvCxnSpPr>
          <p:nvPr/>
        </p:nvCxnSpPr>
        <p:spPr>
          <a:xfrm rot="16200000" flipH="1">
            <a:off x="4886050" y="5820165"/>
            <a:ext cx="333380" cy="788281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1AF3C696-4E1B-497F-B4FA-52E094B84449}"/>
              </a:ext>
            </a:extLst>
          </p:cNvPr>
          <p:cNvCxnSpPr>
            <a:cxnSpLocks/>
            <a:stCxn id="33" idx="1"/>
            <a:endCxn id="3" idx="2"/>
          </p:cNvCxnSpPr>
          <p:nvPr/>
        </p:nvCxnSpPr>
        <p:spPr>
          <a:xfrm rot="10800000" flipH="1">
            <a:off x="3426353" y="4835895"/>
            <a:ext cx="454993" cy="1667602"/>
          </a:xfrm>
          <a:prstGeom prst="curvedConnector4">
            <a:avLst>
              <a:gd name="adj1" fmla="val -50243"/>
              <a:gd name="adj2" fmla="val 56921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D710C488-EBDF-4823-A2E4-0A20A5477D5F}"/>
              </a:ext>
            </a:extLst>
          </p:cNvPr>
          <p:cNvCxnSpPr>
            <a:cxnSpLocks/>
            <a:stCxn id="21" idx="2"/>
            <a:endCxn id="36" idx="0"/>
          </p:cNvCxnSpPr>
          <p:nvPr/>
        </p:nvCxnSpPr>
        <p:spPr>
          <a:xfrm rot="16200000" flipH="1">
            <a:off x="4648562" y="5590187"/>
            <a:ext cx="2448634" cy="5633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A796E6D9-D4D8-45A3-B763-F387219A30C3}"/>
              </a:ext>
            </a:extLst>
          </p:cNvPr>
          <p:cNvCxnSpPr>
            <a:cxnSpLocks/>
            <a:stCxn id="25" idx="2"/>
            <a:endCxn id="48" idx="3"/>
          </p:cNvCxnSpPr>
          <p:nvPr/>
        </p:nvCxnSpPr>
        <p:spPr>
          <a:xfrm rot="16200000" flipH="1">
            <a:off x="5355150" y="6478777"/>
            <a:ext cx="2595842" cy="613501"/>
          </a:xfrm>
          <a:prstGeom prst="curvedConnector4">
            <a:avLst>
              <a:gd name="adj1" fmla="val 46739"/>
              <a:gd name="adj2" fmla="val 137262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02EDE937-636A-4C52-8836-1B2A7C8EAA49}"/>
              </a:ext>
            </a:extLst>
          </p:cNvPr>
          <p:cNvCxnSpPr>
            <a:cxnSpLocks/>
            <a:stCxn id="37" idx="0"/>
            <a:endCxn id="27" idx="2"/>
          </p:cNvCxnSpPr>
          <p:nvPr/>
        </p:nvCxnSpPr>
        <p:spPr>
          <a:xfrm rot="5400000" flipH="1" flipV="1">
            <a:off x="6657130" y="5347767"/>
            <a:ext cx="1195031" cy="108289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4162D5D1-71F8-4515-A239-E426D7148297}"/>
              </a:ext>
            </a:extLst>
          </p:cNvPr>
          <p:cNvCxnSpPr>
            <a:cxnSpLocks/>
            <a:stCxn id="27" idx="3"/>
            <a:endCxn id="38" idx="0"/>
          </p:cNvCxnSpPr>
          <p:nvPr/>
        </p:nvCxnSpPr>
        <p:spPr>
          <a:xfrm flipH="1">
            <a:off x="7881300" y="4635118"/>
            <a:ext cx="115809" cy="1964334"/>
          </a:xfrm>
          <a:prstGeom prst="curvedConnector4">
            <a:avLst>
              <a:gd name="adj1" fmla="val -197394"/>
              <a:gd name="adj2" fmla="val 54309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Curved 86">
            <a:extLst>
              <a:ext uri="{FF2B5EF4-FFF2-40B4-BE49-F238E27FC236}">
                <a16:creationId xmlns:a16="http://schemas.microsoft.com/office/drawing/2014/main" id="{99DC781C-FCE8-41EF-A315-A4BC254AFF5B}"/>
              </a:ext>
            </a:extLst>
          </p:cNvPr>
          <p:cNvCxnSpPr>
            <a:cxnSpLocks/>
            <a:stCxn id="111" idx="2"/>
            <a:endCxn id="39" idx="3"/>
          </p:cNvCxnSpPr>
          <p:nvPr/>
        </p:nvCxnSpPr>
        <p:spPr>
          <a:xfrm rot="5400000">
            <a:off x="7516040" y="6024019"/>
            <a:ext cx="2536553" cy="136019"/>
          </a:xfrm>
          <a:prstGeom prst="curved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081341D6-BBC3-46C0-A730-607418EEF41F}"/>
              </a:ext>
            </a:extLst>
          </p:cNvPr>
          <p:cNvCxnSpPr>
            <a:cxnSpLocks/>
            <a:stCxn id="45" idx="0"/>
            <a:endCxn id="3" idx="1"/>
          </p:cNvCxnSpPr>
          <p:nvPr/>
        </p:nvCxnSpPr>
        <p:spPr>
          <a:xfrm rot="16200000" flipV="1">
            <a:off x="1415600" y="6486309"/>
            <a:ext cx="4470600" cy="584997"/>
          </a:xfrm>
          <a:prstGeom prst="curvedConnector4">
            <a:avLst>
              <a:gd name="adj1" fmla="val 46730"/>
              <a:gd name="adj2" fmla="val 143674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Curved 99">
            <a:extLst>
              <a:ext uri="{FF2B5EF4-FFF2-40B4-BE49-F238E27FC236}">
                <a16:creationId xmlns:a16="http://schemas.microsoft.com/office/drawing/2014/main" id="{0E291001-CC23-4506-A424-6AAFB922AB2A}"/>
              </a:ext>
            </a:extLst>
          </p:cNvPr>
          <p:cNvCxnSpPr>
            <a:cxnSpLocks/>
            <a:stCxn id="46" idx="3"/>
            <a:endCxn id="23" idx="2"/>
          </p:cNvCxnSpPr>
          <p:nvPr/>
        </p:nvCxnSpPr>
        <p:spPr>
          <a:xfrm flipH="1" flipV="1">
            <a:off x="4658600" y="6047616"/>
            <a:ext cx="542048" cy="2187014"/>
          </a:xfrm>
          <a:prstGeom prst="curvedConnector4">
            <a:avLst>
              <a:gd name="adj1" fmla="val -42173"/>
              <a:gd name="adj2" fmla="val 56685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Curved 102">
            <a:extLst>
              <a:ext uri="{FF2B5EF4-FFF2-40B4-BE49-F238E27FC236}">
                <a16:creationId xmlns:a16="http://schemas.microsoft.com/office/drawing/2014/main" id="{ADACFD85-8499-4E61-9B38-6D17BC0CCEBF}"/>
              </a:ext>
            </a:extLst>
          </p:cNvPr>
          <p:cNvCxnSpPr>
            <a:cxnSpLocks/>
            <a:stCxn id="48" idx="3"/>
            <a:endCxn id="37" idx="2"/>
          </p:cNvCxnSpPr>
          <p:nvPr/>
        </p:nvCxnSpPr>
        <p:spPr>
          <a:xfrm flipV="1">
            <a:off x="6959822" y="6337980"/>
            <a:ext cx="240679" cy="1745469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8B4D746D-7AAB-4B9F-A435-DDCA668096EF}"/>
              </a:ext>
            </a:extLst>
          </p:cNvPr>
          <p:cNvCxnSpPr>
            <a:cxnSpLocks/>
            <a:stCxn id="49" idx="3"/>
            <a:endCxn id="207" idx="2"/>
          </p:cNvCxnSpPr>
          <p:nvPr/>
        </p:nvCxnSpPr>
        <p:spPr>
          <a:xfrm flipV="1">
            <a:off x="7408994" y="8463867"/>
            <a:ext cx="1383211" cy="798572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Curved 123">
            <a:extLst>
              <a:ext uri="{FF2B5EF4-FFF2-40B4-BE49-F238E27FC236}">
                <a16:creationId xmlns:a16="http://schemas.microsoft.com/office/drawing/2014/main" id="{BE7E4911-B1EC-4B7A-844A-03BD6417D84B}"/>
              </a:ext>
            </a:extLst>
          </p:cNvPr>
          <p:cNvCxnSpPr>
            <a:cxnSpLocks/>
            <a:stCxn id="38" idx="0"/>
            <a:endCxn id="111" idx="2"/>
          </p:cNvCxnSpPr>
          <p:nvPr/>
        </p:nvCxnSpPr>
        <p:spPr>
          <a:xfrm rot="5400000" flipH="1" flipV="1">
            <a:off x="7478962" y="5226090"/>
            <a:ext cx="1775700" cy="97102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6CD96A18-3082-40D1-9316-DB51CC40452C}"/>
              </a:ext>
            </a:extLst>
          </p:cNvPr>
          <p:cNvSpPr txBox="1"/>
          <p:nvPr/>
        </p:nvSpPr>
        <p:spPr>
          <a:xfrm>
            <a:off x="8287506" y="4485198"/>
            <a:ext cx="112963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History/Geography - Rome</a:t>
            </a:r>
          </a:p>
        </p:txBody>
      </p:sp>
      <p:cxnSp>
        <p:nvCxnSpPr>
          <p:cNvPr id="85" name="Connector: Curved 84">
            <a:extLst>
              <a:ext uri="{FF2B5EF4-FFF2-40B4-BE49-F238E27FC236}">
                <a16:creationId xmlns:a16="http://schemas.microsoft.com/office/drawing/2014/main" id="{3096FFAD-9ECB-4C20-8356-8251232382BE}"/>
              </a:ext>
            </a:extLst>
          </p:cNvPr>
          <p:cNvCxnSpPr>
            <a:cxnSpLocks/>
            <a:stCxn id="36" idx="0"/>
            <a:endCxn id="25" idx="2"/>
          </p:cNvCxnSpPr>
          <p:nvPr/>
        </p:nvCxnSpPr>
        <p:spPr>
          <a:xfrm rot="5400000" flipH="1" flipV="1">
            <a:off x="5446151" y="6196030"/>
            <a:ext cx="1608592" cy="19174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1F775B89-32F2-44EC-98DC-7475AEAA21CF}"/>
              </a:ext>
            </a:extLst>
          </p:cNvPr>
          <p:cNvCxnSpPr>
            <a:cxnSpLocks/>
            <a:stCxn id="39" idx="2"/>
            <a:endCxn id="49" idx="0"/>
          </p:cNvCxnSpPr>
          <p:nvPr/>
        </p:nvCxnSpPr>
        <p:spPr>
          <a:xfrm rot="5400000">
            <a:off x="6643070" y="7539928"/>
            <a:ext cx="1563580" cy="15428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206ED328-B171-48B8-B4BC-ACB2CC03CCD1}"/>
              </a:ext>
            </a:extLst>
          </p:cNvPr>
          <p:cNvCxnSpPr>
            <a:cxnSpLocks/>
            <a:stCxn id="34" idx="2"/>
            <a:endCxn id="46" idx="0"/>
          </p:cNvCxnSpPr>
          <p:nvPr/>
        </p:nvCxnSpPr>
        <p:spPr>
          <a:xfrm rot="16200000" flipH="1">
            <a:off x="4245283" y="7549132"/>
            <a:ext cx="564749" cy="22146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69CD474E-6913-49E0-BDB6-82E0DCF3E5E0}"/>
              </a:ext>
            </a:extLst>
          </p:cNvPr>
          <p:cNvSpPr txBox="1"/>
          <p:nvPr/>
        </p:nvSpPr>
        <p:spPr>
          <a:xfrm>
            <a:off x="8982544" y="5102168"/>
            <a:ext cx="112963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Roman Life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852325B1-3414-46F1-BCA3-167008BC4B11}"/>
              </a:ext>
            </a:extLst>
          </p:cNvPr>
          <p:cNvSpPr txBox="1"/>
          <p:nvPr/>
        </p:nvSpPr>
        <p:spPr>
          <a:xfrm>
            <a:off x="8272203" y="7632870"/>
            <a:ext cx="104000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Letters – Formal vs informal language (Plan and write)</a:t>
            </a:r>
          </a:p>
        </p:txBody>
      </p:sp>
      <p:cxnSp>
        <p:nvCxnSpPr>
          <p:cNvPr id="211" name="Connector: Curved 210">
            <a:extLst>
              <a:ext uri="{FF2B5EF4-FFF2-40B4-BE49-F238E27FC236}">
                <a16:creationId xmlns:a16="http://schemas.microsoft.com/office/drawing/2014/main" id="{C2FEA2C3-4B21-40E4-9CB1-34C0FBF578EC}"/>
              </a:ext>
            </a:extLst>
          </p:cNvPr>
          <p:cNvCxnSpPr>
            <a:cxnSpLocks/>
            <a:stCxn id="207" idx="0"/>
            <a:endCxn id="244" idx="2"/>
          </p:cNvCxnSpPr>
          <p:nvPr/>
        </p:nvCxnSpPr>
        <p:spPr>
          <a:xfrm rot="5400000" flipH="1" flipV="1">
            <a:off x="8612932" y="6881733"/>
            <a:ext cx="930410" cy="57186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5B39CF2D-DB2C-4292-9D22-C4ADCE249A11}"/>
              </a:ext>
            </a:extLst>
          </p:cNvPr>
          <p:cNvSpPr txBox="1"/>
          <p:nvPr/>
        </p:nvSpPr>
        <p:spPr>
          <a:xfrm>
            <a:off x="8844067" y="6363906"/>
            <a:ext cx="104000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Playscripts – Features </a:t>
            </a:r>
          </a:p>
        </p:txBody>
      </p:sp>
      <p:cxnSp>
        <p:nvCxnSpPr>
          <p:cNvPr id="246" name="Connector: Curved 245">
            <a:extLst>
              <a:ext uri="{FF2B5EF4-FFF2-40B4-BE49-F238E27FC236}">
                <a16:creationId xmlns:a16="http://schemas.microsoft.com/office/drawing/2014/main" id="{578CFE64-C105-457D-8C90-4317FF050339}"/>
              </a:ext>
            </a:extLst>
          </p:cNvPr>
          <p:cNvCxnSpPr>
            <a:cxnSpLocks/>
            <a:stCxn id="244" idx="0"/>
            <a:endCxn id="202" idx="2"/>
          </p:cNvCxnSpPr>
          <p:nvPr/>
        </p:nvCxnSpPr>
        <p:spPr>
          <a:xfrm rot="5400000" flipH="1" flipV="1">
            <a:off x="8994124" y="5810667"/>
            <a:ext cx="923184" cy="183294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Curved 248">
            <a:extLst>
              <a:ext uri="{FF2B5EF4-FFF2-40B4-BE49-F238E27FC236}">
                <a16:creationId xmlns:a16="http://schemas.microsoft.com/office/drawing/2014/main" id="{DBF15AD1-4F88-4A89-BE55-82F2C06AA69D}"/>
              </a:ext>
            </a:extLst>
          </p:cNvPr>
          <p:cNvCxnSpPr>
            <a:cxnSpLocks/>
            <a:stCxn id="250" idx="2"/>
            <a:endCxn id="50" idx="0"/>
          </p:cNvCxnSpPr>
          <p:nvPr/>
        </p:nvCxnSpPr>
        <p:spPr>
          <a:xfrm rot="5400000">
            <a:off x="7651560" y="6538096"/>
            <a:ext cx="4318459" cy="845366"/>
          </a:xfrm>
          <a:prstGeom prst="curvedConnector3">
            <a:avLst>
              <a:gd name="adj1" fmla="val 47574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5321661D-1ACC-4909-B781-224B03103425}"/>
              </a:ext>
            </a:extLst>
          </p:cNvPr>
          <p:cNvSpPr txBox="1"/>
          <p:nvPr/>
        </p:nvSpPr>
        <p:spPr>
          <a:xfrm>
            <a:off x="9668653" y="4462996"/>
            <a:ext cx="112963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Roman legacy</a:t>
            </a:r>
          </a:p>
        </p:txBody>
      </p:sp>
      <p:cxnSp>
        <p:nvCxnSpPr>
          <p:cNvPr id="263" name="Connector: Curved 262">
            <a:extLst>
              <a:ext uri="{FF2B5EF4-FFF2-40B4-BE49-F238E27FC236}">
                <a16:creationId xmlns:a16="http://schemas.microsoft.com/office/drawing/2014/main" id="{8D6C55C1-5BB7-4A77-9CD4-F48A7A0CC577}"/>
              </a:ext>
            </a:extLst>
          </p:cNvPr>
          <p:cNvCxnSpPr>
            <a:cxnSpLocks/>
            <a:stCxn id="202" idx="0"/>
            <a:endCxn id="250" idx="1"/>
          </p:cNvCxnSpPr>
          <p:nvPr/>
        </p:nvCxnSpPr>
        <p:spPr>
          <a:xfrm rot="5400000" flipH="1" flipV="1">
            <a:off x="9373061" y="4806576"/>
            <a:ext cx="469895" cy="121290"/>
          </a:xfrm>
          <a:prstGeom prst="curved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ctor: Curved 272">
            <a:extLst>
              <a:ext uri="{FF2B5EF4-FFF2-40B4-BE49-F238E27FC236}">
                <a16:creationId xmlns:a16="http://schemas.microsoft.com/office/drawing/2014/main" id="{95633D5B-99FD-4EFF-9475-6654F3C94632}"/>
              </a:ext>
            </a:extLst>
          </p:cNvPr>
          <p:cNvCxnSpPr>
            <a:cxnSpLocks/>
            <a:stCxn id="50" idx="0"/>
            <a:endCxn id="276" idx="2"/>
          </p:cNvCxnSpPr>
          <p:nvPr/>
        </p:nvCxnSpPr>
        <p:spPr>
          <a:xfrm rot="5400000" flipH="1" flipV="1">
            <a:off x="9017160" y="7930655"/>
            <a:ext cx="1560301" cy="818409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9CEBA15E-CCF3-469A-81CB-48546EA13EAB}"/>
              </a:ext>
            </a:extLst>
          </p:cNvPr>
          <p:cNvSpPr txBox="1"/>
          <p:nvPr/>
        </p:nvSpPr>
        <p:spPr>
          <a:xfrm>
            <a:off x="9686513" y="7221154"/>
            <a:ext cx="104000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Playscripts – Exploration 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A52AC7AA-D4F4-4B90-ACEF-D36058BD5C7F}"/>
              </a:ext>
            </a:extLst>
          </p:cNvPr>
          <p:cNvSpPr txBox="1"/>
          <p:nvPr/>
        </p:nvSpPr>
        <p:spPr>
          <a:xfrm>
            <a:off x="10277212" y="5415888"/>
            <a:ext cx="112963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History – Roman legacy</a:t>
            </a:r>
          </a:p>
        </p:txBody>
      </p:sp>
      <p:cxnSp>
        <p:nvCxnSpPr>
          <p:cNvPr id="279" name="Connector: Curved 278">
            <a:extLst>
              <a:ext uri="{FF2B5EF4-FFF2-40B4-BE49-F238E27FC236}">
                <a16:creationId xmlns:a16="http://schemas.microsoft.com/office/drawing/2014/main" id="{17D50600-0679-49FD-AB13-D45951AA4067}"/>
              </a:ext>
            </a:extLst>
          </p:cNvPr>
          <p:cNvCxnSpPr>
            <a:cxnSpLocks/>
            <a:stCxn id="276" idx="0"/>
            <a:endCxn id="278" idx="2"/>
          </p:cNvCxnSpPr>
          <p:nvPr/>
        </p:nvCxnSpPr>
        <p:spPr>
          <a:xfrm rot="5400000" flipH="1" flipV="1">
            <a:off x="9790917" y="6170040"/>
            <a:ext cx="1466712" cy="635516"/>
          </a:xfrm>
          <a:prstGeom prst="curvedConnector3">
            <a:avLst>
              <a:gd name="adj1" fmla="val 720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TextBox 281">
            <a:extLst>
              <a:ext uri="{FF2B5EF4-FFF2-40B4-BE49-F238E27FC236}">
                <a16:creationId xmlns:a16="http://schemas.microsoft.com/office/drawing/2014/main" id="{291839A0-7C1A-49A5-AD90-F20FE662076C}"/>
              </a:ext>
            </a:extLst>
          </p:cNvPr>
          <p:cNvSpPr txBox="1"/>
          <p:nvPr/>
        </p:nvSpPr>
        <p:spPr>
          <a:xfrm>
            <a:off x="10309372" y="6420680"/>
            <a:ext cx="104000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XCCW Joined 15a" panose="03050602040000000000" pitchFamily="66" charset="0"/>
              </a:rPr>
              <a:t>Playscripts – plan and write</a:t>
            </a:r>
          </a:p>
        </p:txBody>
      </p:sp>
      <p:cxnSp>
        <p:nvCxnSpPr>
          <p:cNvPr id="284" name="Connector: Curved 283">
            <a:extLst>
              <a:ext uri="{FF2B5EF4-FFF2-40B4-BE49-F238E27FC236}">
                <a16:creationId xmlns:a16="http://schemas.microsoft.com/office/drawing/2014/main" id="{714972BC-195B-464B-BE18-920E2D705D3D}"/>
              </a:ext>
            </a:extLst>
          </p:cNvPr>
          <p:cNvCxnSpPr>
            <a:cxnSpLocks/>
            <a:stCxn id="278" idx="2"/>
            <a:endCxn id="282" idx="0"/>
          </p:cNvCxnSpPr>
          <p:nvPr/>
        </p:nvCxnSpPr>
        <p:spPr>
          <a:xfrm rot="5400000">
            <a:off x="10502584" y="6081233"/>
            <a:ext cx="666238" cy="12657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ctor: Curved 286">
            <a:extLst>
              <a:ext uri="{FF2B5EF4-FFF2-40B4-BE49-F238E27FC236}">
                <a16:creationId xmlns:a16="http://schemas.microsoft.com/office/drawing/2014/main" id="{18C069F4-23C7-4E3B-9914-2699989FDC32}"/>
              </a:ext>
            </a:extLst>
          </p:cNvPr>
          <p:cNvCxnSpPr>
            <a:cxnSpLocks/>
            <a:stCxn id="282" idx="2"/>
            <a:endCxn id="51" idx="0"/>
          </p:cNvCxnSpPr>
          <p:nvPr/>
        </p:nvCxnSpPr>
        <p:spPr>
          <a:xfrm rot="5400000">
            <a:off x="9939417" y="7581964"/>
            <a:ext cx="1589576" cy="19033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6" ma:contentTypeDescription="Create a new document." ma:contentTypeScope="" ma:versionID="594de6543b897e0d44003df66f6b979d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087c38366cbe2ef25222679a152d5bf6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Props1.xml><?xml version="1.0" encoding="utf-8"?>
<ds:datastoreItem xmlns:ds="http://schemas.openxmlformats.org/officeDocument/2006/customXml" ds:itemID="{1B96936D-DA5F-45E1-A46F-F2B1F8CCE3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5B6FE8-AF7B-403E-856A-D772CB6E5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af36e-c427-46cd-88a7-a109f1db817d"/>
    <ds:schemaRef ds:uri="0ff67797-5c24-46a9-8e3b-be2ca9f22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CA942A-0C5F-45DD-A908-0A54BDD15C4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0ff67797-5c24-46a9-8e3b-be2ca9f22092"/>
    <ds:schemaRef ds:uri="http://schemas.openxmlformats.org/package/2006/metadata/core-properties"/>
    <ds:schemaRef ds:uri="947af36e-c427-46cd-88a7-a109f1db81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277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100</cp:revision>
  <cp:lastPrinted>2020-09-04T07:23:41Z</cp:lastPrinted>
  <dcterms:created xsi:type="dcterms:W3CDTF">2013-07-15T20:26:40Z</dcterms:created>
  <dcterms:modified xsi:type="dcterms:W3CDTF">2023-11-16T14:43:38Z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