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6"/>
  </p:notesMasterIdLst>
  <p:sldIdLst>
    <p:sldId id="256" r:id="rId5"/>
  </p:sldIdLst>
  <p:sldSz cx="15119350" cy="10691813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00"/>
    <a:srgbClr val="FF006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6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414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372" y="0"/>
            <a:ext cx="4301543" cy="3414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7332D-DCAD-4730-BF19-95496C94D3DD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849313"/>
            <a:ext cx="324326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3271382"/>
            <a:ext cx="7941310" cy="267658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219"/>
            <a:ext cx="4301543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372" y="6456219"/>
            <a:ext cx="4301543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D414B-E8E5-4932-A526-E9985A2BC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281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AD414B-E8E5-4932-A526-E9985A2BC34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228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953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20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43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33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33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00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443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422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323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935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121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769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4376713-8633-4C41-95A5-925D02E1EE2B}"/>
              </a:ext>
            </a:extLst>
          </p:cNvPr>
          <p:cNvSpPr/>
          <p:nvPr/>
        </p:nvSpPr>
        <p:spPr>
          <a:xfrm>
            <a:off x="1034328" y="1760765"/>
            <a:ext cx="3991748" cy="1795236"/>
          </a:xfrm>
          <a:prstGeom prst="roundRect">
            <a:avLst>
              <a:gd name="adj" fmla="val 7004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u="sng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Knowledge</a:t>
            </a:r>
          </a:p>
          <a:p>
            <a:pPr marL="318211" indent="-318211">
              <a:buFont typeface="Arial"/>
              <a:buChar char="•"/>
            </a:pPr>
            <a:r>
              <a:rPr lang="en-US" sz="100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Features of a newspaper report</a:t>
            </a:r>
          </a:p>
          <a:p>
            <a:pPr marL="318211" indent="-318211">
              <a:buFont typeface="Arial"/>
              <a:buChar char="•"/>
            </a:pPr>
            <a:r>
              <a:rPr lang="en-US" sz="100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Features of science fiction narrative</a:t>
            </a:r>
          </a:p>
          <a:p>
            <a:pPr marL="318211" indent="-318211">
              <a:buFont typeface="Arial"/>
              <a:buChar char="•"/>
            </a:pPr>
            <a:r>
              <a:rPr lang="en-US" sz="100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Describe the movement of the Earth and planets relative to the Sun</a:t>
            </a:r>
          </a:p>
          <a:p>
            <a:pPr marL="318211" indent="-318211">
              <a:buFont typeface="Arial"/>
              <a:buChar char="•"/>
            </a:pPr>
            <a:r>
              <a:rPr lang="en-US" sz="100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Describe the movement of the Moon relative to the Earth</a:t>
            </a:r>
          </a:p>
          <a:p>
            <a:pPr marL="318211" indent="-318211">
              <a:buFont typeface="Arial"/>
              <a:buChar char="•"/>
            </a:pPr>
            <a:r>
              <a:rPr lang="en-US" sz="100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Understand the Earth, Moon and Sun are spherical bodies</a:t>
            </a:r>
          </a:p>
          <a:p>
            <a:pPr marL="318211" indent="-318211">
              <a:buFont typeface="Arial"/>
              <a:buChar char="•"/>
            </a:pPr>
            <a:r>
              <a:rPr lang="en-US" sz="100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Explain day and night using the Earth’s rotation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A36A759-DDB4-4721-8C5A-025A9991DB96}"/>
              </a:ext>
            </a:extLst>
          </p:cNvPr>
          <p:cNvSpPr/>
          <p:nvPr/>
        </p:nvSpPr>
        <p:spPr>
          <a:xfrm>
            <a:off x="5644409" y="1760765"/>
            <a:ext cx="3991748" cy="1795236"/>
          </a:xfrm>
          <a:prstGeom prst="roundRect">
            <a:avLst>
              <a:gd name="adj" fmla="val 7004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b="1" u="sng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  <a:p>
            <a:r>
              <a:rPr lang="en-US" sz="1000" b="1" u="sng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Vocabulary</a:t>
            </a:r>
          </a:p>
          <a:p>
            <a:pPr marL="318211" indent="-318211">
              <a:buFont typeface="Arial"/>
              <a:buChar char="•"/>
            </a:pPr>
            <a:r>
              <a:rPr lang="en-US" sz="100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Earth, Moon, planets (Mercury, Venus, Mars, Jupiter, Saturn, Uranus and Neptune) and Sun</a:t>
            </a:r>
          </a:p>
          <a:p>
            <a:pPr marL="318211" indent="-318211">
              <a:buFont typeface="Arial"/>
              <a:buChar char="•"/>
            </a:pPr>
            <a:r>
              <a:rPr lang="en-US" sz="100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Solar system</a:t>
            </a:r>
          </a:p>
          <a:p>
            <a:pPr marL="318211" indent="-318211">
              <a:buFont typeface="Arial"/>
              <a:buChar char="•"/>
            </a:pPr>
            <a:r>
              <a:rPr lang="en-US" sz="100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Celestial body</a:t>
            </a:r>
          </a:p>
          <a:p>
            <a:pPr marL="318211" indent="-318211">
              <a:buFont typeface="Arial"/>
              <a:buChar char="•"/>
            </a:pPr>
            <a:r>
              <a:rPr lang="en-US" sz="100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Orbit</a:t>
            </a:r>
          </a:p>
          <a:p>
            <a:pPr marL="318211" indent="-318211">
              <a:buFont typeface="Arial"/>
              <a:buChar char="•"/>
            </a:pPr>
            <a:r>
              <a:rPr lang="en-US" sz="100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Spherical</a:t>
            </a:r>
          </a:p>
          <a:p>
            <a:pPr marL="318211" indent="-318211">
              <a:buFont typeface="Arial"/>
              <a:buChar char="•"/>
            </a:pPr>
            <a:r>
              <a:rPr lang="en-US" sz="100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Rotate</a:t>
            </a:r>
          </a:p>
          <a:p>
            <a:pPr marL="318211" indent="-318211">
              <a:buFont typeface="Arial"/>
              <a:buChar char="•"/>
            </a:pPr>
            <a:r>
              <a:rPr lang="en-US" sz="100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Heliocentric</a:t>
            </a:r>
          </a:p>
          <a:p>
            <a:pPr marL="318211" indent="-318211">
              <a:buFont typeface="Arial"/>
              <a:buChar char="•"/>
            </a:pPr>
            <a:r>
              <a:rPr lang="en-US" sz="100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Axis</a:t>
            </a:r>
          </a:p>
          <a:p>
            <a:pPr marL="318211" indent="-318211">
              <a:buFont typeface="Arial"/>
              <a:buChar char="•"/>
            </a:pPr>
            <a:endParaRPr lang="en-US" sz="1000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55EBCE1-817A-4C8E-A4E4-E67B45752574}"/>
              </a:ext>
            </a:extLst>
          </p:cNvPr>
          <p:cNvSpPr/>
          <p:nvPr/>
        </p:nvSpPr>
        <p:spPr>
          <a:xfrm>
            <a:off x="10254490" y="1760765"/>
            <a:ext cx="3991748" cy="1795236"/>
          </a:xfrm>
          <a:prstGeom prst="roundRect">
            <a:avLst>
              <a:gd name="adj" fmla="val 7004"/>
            </a:avLst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u="sng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Skills</a:t>
            </a:r>
          </a:p>
          <a:p>
            <a:pPr marL="318211" indent="-318211">
              <a:buFont typeface="Arial"/>
              <a:buChar char="•"/>
            </a:pPr>
            <a:r>
              <a:rPr lang="en-US" sz="100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Speaking and presenting to an audience</a:t>
            </a:r>
          </a:p>
          <a:p>
            <a:pPr marL="318211" indent="-318211">
              <a:buFont typeface="Arial"/>
              <a:buChar char="•"/>
            </a:pPr>
            <a:r>
              <a:rPr lang="en-US" sz="100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Designing and testing a product</a:t>
            </a:r>
          </a:p>
          <a:p>
            <a:pPr marL="318211" indent="-318211">
              <a:buFont typeface="Arial"/>
              <a:buChar char="•"/>
            </a:pPr>
            <a:r>
              <a:rPr lang="en-US" sz="100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Researching</a:t>
            </a:r>
          </a:p>
          <a:p>
            <a:pPr marL="318211" indent="-318211">
              <a:buFont typeface="Arial"/>
              <a:buChar char="•"/>
            </a:pPr>
            <a:r>
              <a:rPr lang="en-US" sz="100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Selecting appropriate materials </a:t>
            </a:r>
          </a:p>
          <a:p>
            <a:pPr marL="318211" indent="-318211">
              <a:buFont typeface="Arial"/>
              <a:buChar char="•"/>
            </a:pPr>
            <a:r>
              <a:rPr lang="en-US" sz="100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Correctly punctuating speech</a:t>
            </a:r>
          </a:p>
          <a:p>
            <a:pPr marL="318211" indent="-318211">
              <a:buFont typeface="Arial"/>
              <a:buChar char="•"/>
            </a:pPr>
            <a:r>
              <a:rPr lang="en-US" sz="100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Structuring a newspaper report</a:t>
            </a:r>
          </a:p>
          <a:p>
            <a:pPr marL="318211" indent="-318211">
              <a:buFont typeface="Arial"/>
              <a:buChar char="•"/>
            </a:pPr>
            <a:r>
              <a:rPr lang="en-US" sz="100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Using ICT to publish their work</a:t>
            </a:r>
          </a:p>
          <a:p>
            <a:pPr marL="318211" indent="-318211">
              <a:buFont typeface="Arial"/>
              <a:buChar char="•"/>
            </a:pPr>
            <a:r>
              <a:rPr lang="en-US" sz="100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Editing and improving writing</a:t>
            </a:r>
          </a:p>
          <a:p>
            <a:pPr marL="318211" indent="-318211">
              <a:buFont typeface="Arial"/>
              <a:buChar char="•"/>
            </a:pPr>
            <a:r>
              <a:rPr lang="en-US" sz="100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Working collaboratively</a:t>
            </a:r>
          </a:p>
          <a:p>
            <a:pPr marL="318211" indent="-318211">
              <a:buFont typeface="Arial"/>
              <a:buChar char="•"/>
            </a:pPr>
            <a:endParaRPr lang="en-US" sz="1000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002F74-9F26-49DB-B392-0CA02E4C7DE2}"/>
              </a:ext>
            </a:extLst>
          </p:cNvPr>
          <p:cNvSpPr txBox="1"/>
          <p:nvPr/>
        </p:nvSpPr>
        <p:spPr>
          <a:xfrm>
            <a:off x="4291257" y="418138"/>
            <a:ext cx="6883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b="1" dirty="0">
                <a:solidFill>
                  <a:srgbClr val="C00000"/>
                </a:solidFill>
                <a:latin typeface="XCCW Joined 15a" panose="03050602040000000000" pitchFamily="66" charset="0"/>
              </a:rPr>
              <a:t>Y5 Space Learning Journey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3CFB4AC-B57E-4100-92F6-6EAD15C3DD30}"/>
              </a:ext>
            </a:extLst>
          </p:cNvPr>
          <p:cNvSpPr/>
          <p:nvPr/>
        </p:nvSpPr>
        <p:spPr>
          <a:xfrm>
            <a:off x="247040" y="4374663"/>
            <a:ext cx="2166072" cy="928914"/>
          </a:xfrm>
          <a:prstGeom prst="roundRect">
            <a:avLst>
              <a:gd name="adj" fmla="val 7292"/>
            </a:avLst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>
                <a:solidFill>
                  <a:schemeClr val="tx1"/>
                </a:solidFill>
                <a:latin typeface="XCCW Joined 15a" panose="03050602040000000000" pitchFamily="66" charset="0"/>
              </a:rPr>
              <a:t>Curriculum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82CF25C-0AE9-467E-B3A0-8A8577FAF1B5}"/>
              </a:ext>
            </a:extLst>
          </p:cNvPr>
          <p:cNvSpPr/>
          <p:nvPr/>
        </p:nvSpPr>
        <p:spPr>
          <a:xfrm>
            <a:off x="247040" y="6381262"/>
            <a:ext cx="2166072" cy="928914"/>
          </a:xfrm>
          <a:prstGeom prst="roundRect">
            <a:avLst>
              <a:gd name="adj" fmla="val 7292"/>
            </a:avLst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>
                <a:solidFill>
                  <a:schemeClr val="tx1"/>
                </a:solidFill>
                <a:latin typeface="XCCW Joined 15a" panose="03050602040000000000" pitchFamily="66" charset="0"/>
              </a:rPr>
              <a:t>English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E918D04-F653-44CA-BF33-98F4007D0CFB}"/>
              </a:ext>
            </a:extLst>
          </p:cNvPr>
          <p:cNvSpPr/>
          <p:nvPr/>
        </p:nvSpPr>
        <p:spPr>
          <a:xfrm>
            <a:off x="247040" y="8260861"/>
            <a:ext cx="2166072" cy="928914"/>
          </a:xfrm>
          <a:prstGeom prst="roundRect">
            <a:avLst>
              <a:gd name="adj" fmla="val 7292"/>
            </a:avLst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>
                <a:solidFill>
                  <a:schemeClr val="tx1"/>
                </a:solidFill>
                <a:latin typeface="XCCW Joined 15a" panose="03050602040000000000" pitchFamily="66" charset="0"/>
              </a:rPr>
              <a:t>Creative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EF973F2-7AFE-46BC-B8FA-3BA3BF259D7C}"/>
              </a:ext>
            </a:extLst>
          </p:cNvPr>
          <p:cNvSpPr/>
          <p:nvPr/>
        </p:nvSpPr>
        <p:spPr>
          <a:xfrm>
            <a:off x="12075662" y="4097199"/>
            <a:ext cx="2806700" cy="1620000"/>
          </a:xfrm>
          <a:prstGeom prst="ellipse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u="sng">
              <a:ln w="3175">
                <a:noFill/>
              </a:ln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pPr algn="ctr"/>
            <a:endParaRPr lang="en-GB" b="1" u="sng">
              <a:ln w="3175">
                <a:noFill/>
              </a:ln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pPr algn="ctr"/>
            <a:r>
              <a:rPr lang="en-GB" sz="900" b="1" u="sng">
                <a:ln w="3175">
                  <a:noFill/>
                </a:ln>
                <a:solidFill>
                  <a:schemeClr val="tx1"/>
                </a:solidFill>
                <a:latin typeface="XCCW Joined 15a" panose="03050602040000000000" pitchFamily="66" charset="0"/>
              </a:rPr>
              <a:t>Outcome 1</a:t>
            </a:r>
          </a:p>
          <a:p>
            <a:pPr algn="ctr"/>
            <a:endParaRPr lang="en-GB" sz="900" b="1" u="sng">
              <a:ln w="3175">
                <a:noFill/>
              </a:ln>
              <a:solidFill>
                <a:schemeClr val="tx1"/>
              </a:solidFill>
              <a:latin typeface="XCCW Joined 15a" panose="03050602040000000000" pitchFamily="66" charset="0"/>
            </a:endParaRPr>
          </a:p>
          <a:p>
            <a:pPr algn="ctr"/>
            <a:r>
              <a:rPr lang="en-GB" sz="900">
                <a:ln w="3175">
                  <a:noFill/>
                </a:ln>
                <a:solidFill>
                  <a:schemeClr val="tx1"/>
                </a:solidFill>
                <a:latin typeface="XCCW Joined 15a" panose="03050602040000000000" pitchFamily="66" charset="0"/>
              </a:rPr>
              <a:t>Have a greater understanding of Earth and space including the movement of the planets and why we experience day and night.</a:t>
            </a:r>
          </a:p>
          <a:p>
            <a:pPr algn="ctr"/>
            <a:r>
              <a:rPr lang="en-GB">
                <a:latin typeface="XCCW Joined 15a" panose="03050602040000000000" pitchFamily="66" charset="0"/>
              </a:rPr>
              <a:t>©</a:t>
            </a:r>
          </a:p>
          <a:p>
            <a:pPr algn="ctr"/>
            <a:endParaRPr lang="en-GB" u="sng">
              <a:ln w="3175">
                <a:noFill/>
              </a:ln>
              <a:latin typeface="Bradley Hand ITC" panose="03070402050302030203" pitchFamily="66" charset="0"/>
            </a:endParaRPr>
          </a:p>
          <a:p>
            <a:pPr algn="ctr"/>
            <a:endParaRPr lang="en-GB">
              <a:ln w="3175">
                <a:noFill/>
              </a:ln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10D1165-34A1-419A-B65C-EFDE59BE42D8}"/>
              </a:ext>
            </a:extLst>
          </p:cNvPr>
          <p:cNvSpPr/>
          <p:nvPr/>
        </p:nvSpPr>
        <p:spPr>
          <a:xfrm>
            <a:off x="12071682" y="6056992"/>
            <a:ext cx="2806700" cy="162000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u="sng">
              <a:ln w="3175">
                <a:noFill/>
              </a:ln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pPr algn="ctr"/>
            <a:endParaRPr lang="en-GB" b="1" u="sng">
              <a:ln w="3175">
                <a:noFill/>
              </a:ln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pPr algn="ctr"/>
            <a:endParaRPr lang="en-GB" sz="900" b="1" u="sng">
              <a:ln w="3175">
                <a:noFill/>
              </a:ln>
              <a:solidFill>
                <a:schemeClr val="tx1"/>
              </a:solidFill>
              <a:latin typeface="XCCW Joined 15a" panose="03050602040000000000" pitchFamily="66" charset="0"/>
            </a:endParaRPr>
          </a:p>
          <a:p>
            <a:pPr algn="ctr"/>
            <a:r>
              <a:rPr lang="en-GB" sz="900" b="1" u="sng">
                <a:ln w="3175">
                  <a:noFill/>
                </a:ln>
                <a:solidFill>
                  <a:schemeClr val="tx1"/>
                </a:solidFill>
                <a:latin typeface="XCCW Joined 15a" panose="03050602040000000000" pitchFamily="66" charset="0"/>
              </a:rPr>
              <a:t>Outcome 2</a:t>
            </a:r>
          </a:p>
          <a:p>
            <a:pPr algn="ctr"/>
            <a:endParaRPr lang="en-GB" sz="900" u="sng">
              <a:ln w="3175">
                <a:noFill/>
              </a:ln>
              <a:solidFill>
                <a:schemeClr val="tx1"/>
              </a:solidFill>
              <a:latin typeface="XCCW Joined 15a" panose="03050602040000000000" pitchFamily="66" charset="0"/>
            </a:endParaRPr>
          </a:p>
          <a:p>
            <a:pPr algn="ctr"/>
            <a:r>
              <a:rPr lang="en-GB" sz="900">
                <a:ln w="3175">
                  <a:noFill/>
                </a:ln>
                <a:solidFill>
                  <a:schemeClr val="tx1"/>
                </a:solidFill>
                <a:latin typeface="XCCW Joined 15a" panose="03050602040000000000" pitchFamily="66" charset="0"/>
              </a:rPr>
              <a:t>Create a newspaper report about the historic Moon landing </a:t>
            </a:r>
          </a:p>
          <a:p>
            <a:pPr algn="ctr"/>
            <a:endParaRPr lang="en-GB" sz="900">
              <a:ln w="3175">
                <a:noFill/>
              </a:ln>
              <a:solidFill>
                <a:schemeClr val="tx1"/>
              </a:solidFill>
              <a:latin typeface="XCCW Joined 15a" panose="03050602040000000000" pitchFamily="66" charset="0"/>
            </a:endParaRPr>
          </a:p>
          <a:p>
            <a:pPr algn="ctr"/>
            <a:r>
              <a:rPr lang="en-GB" sz="900">
                <a:ln w="3175">
                  <a:noFill/>
                </a:ln>
                <a:solidFill>
                  <a:schemeClr val="tx1"/>
                </a:solidFill>
                <a:latin typeface="XCCW Joined 15a" panose="03050602040000000000" pitchFamily="66" charset="0"/>
              </a:rPr>
              <a:t>Write a science fiction narrative.</a:t>
            </a:r>
            <a:endParaRPr lang="en-GB" sz="900">
              <a:ln w="3175"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latin typeface="XCCW Joined 15a" panose="03050602040000000000" pitchFamily="66" charset="0"/>
            </a:endParaRPr>
          </a:p>
          <a:p>
            <a:pPr algn="ctr"/>
            <a:endParaRPr lang="en-GB">
              <a:ln w="3175">
                <a:noFill/>
              </a:ln>
            </a:endParaRPr>
          </a:p>
          <a:p>
            <a:pPr algn="ctr"/>
            <a:endParaRPr lang="en-GB">
              <a:ln w="3175">
                <a:noFill/>
              </a:ln>
            </a:endParaRPr>
          </a:p>
          <a:p>
            <a:pPr algn="ctr"/>
            <a:endParaRPr lang="en-GB">
              <a:ln w="3175">
                <a:noFill/>
              </a:ln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6346172-B273-4657-A39D-F328D8A4391E}"/>
              </a:ext>
            </a:extLst>
          </p:cNvPr>
          <p:cNvSpPr/>
          <p:nvPr/>
        </p:nvSpPr>
        <p:spPr>
          <a:xfrm>
            <a:off x="12065610" y="7943336"/>
            <a:ext cx="2806700" cy="1620000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u="sng">
              <a:ln w="3175">
                <a:noFill/>
              </a:ln>
              <a:solidFill>
                <a:schemeClr val="tx1"/>
              </a:solidFill>
              <a:latin typeface="XCCW Joined 15a" panose="03050602040000000000" pitchFamily="66" charset="0"/>
            </a:endParaRPr>
          </a:p>
          <a:p>
            <a:pPr algn="ctr"/>
            <a:endParaRPr lang="en-GB" sz="900" u="sng">
              <a:ln w="3175">
                <a:noFill/>
              </a:ln>
              <a:solidFill>
                <a:schemeClr val="tx1"/>
              </a:solidFill>
              <a:latin typeface="XCCW Joined 15a" panose="03050602040000000000" pitchFamily="66" charset="0"/>
            </a:endParaRPr>
          </a:p>
          <a:p>
            <a:pPr algn="ctr"/>
            <a:endParaRPr lang="en-GB" sz="900" u="sng">
              <a:ln w="3175">
                <a:noFill/>
              </a:ln>
              <a:solidFill>
                <a:schemeClr val="tx1"/>
              </a:solidFill>
              <a:latin typeface="XCCW Joined 15a" panose="03050602040000000000" pitchFamily="66" charset="0"/>
            </a:endParaRPr>
          </a:p>
          <a:p>
            <a:pPr algn="ctr"/>
            <a:r>
              <a:rPr lang="en-GB" sz="900" b="1" u="sng">
                <a:ln w="3175">
                  <a:noFill/>
                </a:ln>
                <a:solidFill>
                  <a:schemeClr val="tx1"/>
                </a:solidFill>
                <a:latin typeface="XCCW Joined 15a" panose="03050602040000000000" pitchFamily="66" charset="0"/>
              </a:rPr>
              <a:t>Outcome 3</a:t>
            </a:r>
          </a:p>
          <a:p>
            <a:pPr algn="ctr"/>
            <a:endParaRPr lang="en-GB" sz="900" u="sng">
              <a:ln w="3175">
                <a:noFill/>
              </a:ln>
              <a:solidFill>
                <a:schemeClr val="tx1"/>
              </a:solidFill>
              <a:latin typeface="XCCW Joined 15a" panose="03050602040000000000" pitchFamily="66" charset="0"/>
            </a:endParaRPr>
          </a:p>
          <a:p>
            <a:pPr algn="ctr"/>
            <a:r>
              <a:rPr lang="en-GB" sz="900">
                <a:ln w="3175">
                  <a:noFill/>
                </a:ln>
                <a:solidFill>
                  <a:schemeClr val="tx1"/>
                </a:solidFill>
                <a:latin typeface="XCCW Joined 15a" panose="03050602040000000000" pitchFamily="66" charset="0"/>
              </a:rPr>
              <a:t>Present a celebration of our Stargazer learning to an audience.</a:t>
            </a:r>
          </a:p>
          <a:p>
            <a:pPr algn="ctr"/>
            <a:endParaRPr lang="en-GB" sz="900">
              <a:ln w="3175">
                <a:noFill/>
              </a:ln>
              <a:solidFill>
                <a:schemeClr val="tx1"/>
              </a:solidFill>
              <a:latin typeface="XCCW Joined 15a" panose="03050602040000000000" pitchFamily="66" charset="0"/>
            </a:endParaRPr>
          </a:p>
          <a:p>
            <a:pPr algn="ctr"/>
            <a:r>
              <a:rPr lang="en-GB" sz="900">
                <a:ln w="3175">
                  <a:noFill/>
                </a:ln>
                <a:solidFill>
                  <a:schemeClr val="tx1"/>
                </a:solidFill>
                <a:latin typeface="XCCW Joined 15a" panose="03050602040000000000" pitchFamily="66" charset="0"/>
              </a:rPr>
              <a:t>Create and launch a rocket.</a:t>
            </a:r>
          </a:p>
          <a:p>
            <a:pPr algn="ctr"/>
            <a:endParaRPr lang="en-GB" sz="900">
              <a:ln w="3175">
                <a:noFill/>
              </a:ln>
              <a:latin typeface="XCCW Joined 15a" panose="03050602040000000000" pitchFamily="66" charset="0"/>
            </a:endParaRPr>
          </a:p>
          <a:p>
            <a:pPr algn="ctr"/>
            <a:endParaRPr lang="en-GB" sz="900">
              <a:ln w="3175">
                <a:noFill/>
              </a:ln>
              <a:latin typeface="XCCW Joined 15a" panose="03050602040000000000" pitchFamily="66" charset="0"/>
            </a:endParaRPr>
          </a:p>
          <a:p>
            <a:pPr algn="ctr"/>
            <a:endParaRPr lang="en-GB" sz="900">
              <a:ln w="3175">
                <a:noFill/>
              </a:ln>
              <a:latin typeface="XCCW Joined 15a" panose="03050602040000000000" pitchFamily="66" charset="0"/>
            </a:endParaRPr>
          </a:p>
          <a:p>
            <a:pPr algn="ctr"/>
            <a:endParaRPr lang="en-GB" sz="900">
              <a:ln w="3175">
                <a:noFill/>
              </a:ln>
              <a:latin typeface="XCCW Joined 15a" panose="03050602040000000000" pitchFamily="66" charset="0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3E34F95-B048-48C0-9D2C-390957FF10BF}"/>
              </a:ext>
            </a:extLst>
          </p:cNvPr>
          <p:cNvCxnSpPr>
            <a:cxnSpLocks/>
            <a:stCxn id="9" idx="3"/>
            <a:endCxn id="12" idx="2"/>
          </p:cNvCxnSpPr>
          <p:nvPr/>
        </p:nvCxnSpPr>
        <p:spPr>
          <a:xfrm>
            <a:off x="2413112" y="4839120"/>
            <a:ext cx="9662550" cy="68079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8C7390A-5E09-4D9A-B686-2CEEF788865E}"/>
              </a:ext>
            </a:extLst>
          </p:cNvPr>
          <p:cNvCxnSpPr>
            <a:cxnSpLocks/>
            <a:stCxn id="10" idx="3"/>
            <a:endCxn id="13" idx="2"/>
          </p:cNvCxnSpPr>
          <p:nvPr/>
        </p:nvCxnSpPr>
        <p:spPr>
          <a:xfrm>
            <a:off x="2413112" y="6845719"/>
            <a:ext cx="9658570" cy="21273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BA67D67-49E4-4916-A291-96E463FE3DF4}"/>
              </a:ext>
            </a:extLst>
          </p:cNvPr>
          <p:cNvCxnSpPr>
            <a:cxnSpLocks/>
            <a:stCxn id="11" idx="3"/>
            <a:endCxn id="14" idx="2"/>
          </p:cNvCxnSpPr>
          <p:nvPr/>
        </p:nvCxnSpPr>
        <p:spPr>
          <a:xfrm>
            <a:off x="2413112" y="8725318"/>
            <a:ext cx="9652498" cy="28018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2891BE39-3EB1-4C56-B5F1-FE50C7BC9D0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226" y="361552"/>
            <a:ext cx="2670175" cy="821055"/>
          </a:xfrm>
          <a:prstGeom prst="rect">
            <a:avLst/>
          </a:prstGeom>
        </p:spPr>
      </p:pic>
      <p:pic>
        <p:nvPicPr>
          <p:cNvPr id="20" name="Picture 19" descr="DSAT badge">
            <a:extLst>
              <a:ext uri="{FF2B5EF4-FFF2-40B4-BE49-F238E27FC236}">
                <a16:creationId xmlns:a16="http://schemas.microsoft.com/office/drawing/2014/main" id="{44115823-A865-4CB0-B2A9-7F8D212E3AD3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8704" y="280997"/>
            <a:ext cx="999373" cy="1015311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647F36D3-1C91-4B46-86DB-A8F821F56952}"/>
              </a:ext>
            </a:extLst>
          </p:cNvPr>
          <p:cNvSpPr txBox="1"/>
          <p:nvPr/>
        </p:nvSpPr>
        <p:spPr>
          <a:xfrm>
            <a:off x="2532630" y="6063405"/>
            <a:ext cx="1094855" cy="46166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>
                <a:latin typeface="XCCW Joined 15a" panose="03050602040000000000" pitchFamily="66" charset="0"/>
              </a:rPr>
              <a:t>Reading: The Moon Landings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4B8FFCB-E09E-468E-A2F8-CA74ECB4317F}"/>
              </a:ext>
            </a:extLst>
          </p:cNvPr>
          <p:cNvSpPr txBox="1"/>
          <p:nvPr/>
        </p:nvSpPr>
        <p:spPr>
          <a:xfrm>
            <a:off x="3747003" y="6097020"/>
            <a:ext cx="1224583" cy="58477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>
                <a:latin typeface="XCCW Joined 15a" panose="03050602040000000000" pitchFamily="66" charset="0"/>
              </a:rPr>
              <a:t>Newspaper headlines, orientations and reorientations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033EA71-8F8D-446C-8C1E-7541FC5696D5}"/>
              </a:ext>
            </a:extLst>
          </p:cNvPr>
          <p:cNvSpPr txBox="1"/>
          <p:nvPr/>
        </p:nvSpPr>
        <p:spPr>
          <a:xfrm>
            <a:off x="4405005" y="7159566"/>
            <a:ext cx="1040003" cy="46166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>
                <a:latin typeface="XCCW Joined 15a" panose="03050602040000000000" pitchFamily="66" charset="0"/>
              </a:rPr>
              <a:t>Quotations and inverted commas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E1B76F3-16E0-4A4D-9650-972CD8E16743}"/>
              </a:ext>
            </a:extLst>
          </p:cNvPr>
          <p:cNvSpPr txBox="1"/>
          <p:nvPr/>
        </p:nvSpPr>
        <p:spPr>
          <a:xfrm>
            <a:off x="2937179" y="7072786"/>
            <a:ext cx="1223775" cy="46166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>
                <a:latin typeface="XCCW Joined 15a" panose="03050602040000000000" pitchFamily="66" charset="0"/>
              </a:rPr>
              <a:t>Features</a:t>
            </a:r>
            <a:r>
              <a:rPr lang="en-GB" sz="800">
                <a:latin typeface="XCCW Joined 15a" panose="03050602040000000000" pitchFamily="66" charset="0"/>
              </a:rPr>
              <a:t> of newspaper reports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01C2181-BC2D-46F2-B5B1-1E7AC6DAD2DD}"/>
              </a:ext>
            </a:extLst>
          </p:cNvPr>
          <p:cNvSpPr txBox="1"/>
          <p:nvPr/>
        </p:nvSpPr>
        <p:spPr>
          <a:xfrm>
            <a:off x="5165269" y="6129737"/>
            <a:ext cx="986455" cy="46166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>
                <a:latin typeface="XCCW Joined 15a" panose="03050602040000000000" pitchFamily="66" charset="0"/>
              </a:rPr>
              <a:t>Subordinate and relative clauses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53BFCC5-6C15-4299-9E42-13D7A924E012}"/>
              </a:ext>
            </a:extLst>
          </p:cNvPr>
          <p:cNvSpPr txBox="1"/>
          <p:nvPr/>
        </p:nvSpPr>
        <p:spPr>
          <a:xfrm>
            <a:off x="6733855" y="7017788"/>
            <a:ext cx="905195" cy="70788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>
                <a:latin typeface="XCCW Joined 15a" panose="03050602040000000000" pitchFamily="66" charset="0"/>
              </a:rPr>
              <a:t>Plan, write, edit and publish a newspaper report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A0AE24A-AD07-404F-9E45-DE3FB4D185F7}"/>
              </a:ext>
            </a:extLst>
          </p:cNvPr>
          <p:cNvSpPr txBox="1"/>
          <p:nvPr/>
        </p:nvSpPr>
        <p:spPr>
          <a:xfrm>
            <a:off x="7875907" y="7089584"/>
            <a:ext cx="1040004" cy="33855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>
                <a:latin typeface="XCCW Joined 15a" panose="03050602040000000000" pitchFamily="66" charset="0"/>
              </a:rPr>
              <a:t>Nouns and adjectives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F4F1220-E4E2-4879-A27F-BEAC3BD2F825}"/>
              </a:ext>
            </a:extLst>
          </p:cNvPr>
          <p:cNvSpPr txBox="1"/>
          <p:nvPr/>
        </p:nvSpPr>
        <p:spPr>
          <a:xfrm>
            <a:off x="7554471" y="6129737"/>
            <a:ext cx="1040004" cy="46166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>
                <a:latin typeface="XCCW Joined 15a" panose="03050602040000000000" pitchFamily="66" charset="0"/>
              </a:rPr>
              <a:t>Read and explore Sci-fi texts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25F844D-2F3F-4AC6-A5D2-88D9D9378C4A}"/>
              </a:ext>
            </a:extLst>
          </p:cNvPr>
          <p:cNvSpPr txBox="1"/>
          <p:nvPr/>
        </p:nvSpPr>
        <p:spPr>
          <a:xfrm>
            <a:off x="9830936" y="6165501"/>
            <a:ext cx="969491" cy="33855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>
                <a:latin typeface="XCCW Joined 15a" panose="03050602040000000000" pitchFamily="66" charset="0"/>
              </a:rPr>
              <a:t>Character description's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898F17F-E497-4972-84EF-DA2021AD8039}"/>
              </a:ext>
            </a:extLst>
          </p:cNvPr>
          <p:cNvSpPr txBox="1"/>
          <p:nvPr/>
        </p:nvSpPr>
        <p:spPr>
          <a:xfrm>
            <a:off x="10921715" y="5947430"/>
            <a:ext cx="1040004" cy="70788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>
                <a:latin typeface="XCCW Joined 15a" panose="03050602040000000000" pitchFamily="66" charset="0"/>
              </a:rPr>
              <a:t>Plan, write, edit and publish a science fiction narrative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94DC94A-296F-4655-9F09-AEDA421C826D}"/>
              </a:ext>
            </a:extLst>
          </p:cNvPr>
          <p:cNvSpPr txBox="1"/>
          <p:nvPr/>
        </p:nvSpPr>
        <p:spPr>
          <a:xfrm>
            <a:off x="8456032" y="8855243"/>
            <a:ext cx="1040004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>
                <a:latin typeface="XCCW Joined 15a" panose="03050602040000000000" pitchFamily="66" charset="0"/>
              </a:rPr>
              <a:t>Year 5 Stargazer assembly preparation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744C064-0F44-413B-836C-1851117B0495}"/>
              </a:ext>
            </a:extLst>
          </p:cNvPr>
          <p:cNvSpPr txBox="1"/>
          <p:nvPr/>
        </p:nvSpPr>
        <p:spPr>
          <a:xfrm>
            <a:off x="10113142" y="8201911"/>
            <a:ext cx="1116636" cy="46166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>
                <a:latin typeface="XCCW Joined 15a" panose="03050602040000000000" pitchFamily="66" charset="0"/>
              </a:rPr>
              <a:t>DT: Design and make a rocket to launch.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C387FC-CD24-7E54-1007-EFFA6A492B44}"/>
              </a:ext>
            </a:extLst>
          </p:cNvPr>
          <p:cNvSpPr txBox="1"/>
          <p:nvPr/>
        </p:nvSpPr>
        <p:spPr>
          <a:xfrm>
            <a:off x="840526" y="10088255"/>
            <a:ext cx="13566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>
                <a:solidFill>
                  <a:srgbClr val="C00000"/>
                </a:solidFill>
                <a:latin typeface="XCCW Joined 15a" panose="03050602040000000000" pitchFamily="66" charset="0"/>
              </a:rPr>
              <a:t>Respect		Resilience		Resourcefulness		Responsibility		Remembering		Reflectiveness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87F4036-7EF1-6471-3F3B-71AAD1B00029}"/>
              </a:ext>
            </a:extLst>
          </p:cNvPr>
          <p:cNvSpPr txBox="1"/>
          <p:nvPr/>
        </p:nvSpPr>
        <p:spPr>
          <a:xfrm>
            <a:off x="3200401" y="4202878"/>
            <a:ext cx="1045891" cy="46166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>
                <a:latin typeface="XCCW Joined 15a" panose="03050602040000000000" pitchFamily="66" charset="0"/>
              </a:rPr>
              <a:t>Science: Planets in our Solar System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BC2D44F-7C68-1C86-B58E-455BA6955049}"/>
              </a:ext>
            </a:extLst>
          </p:cNvPr>
          <p:cNvSpPr txBox="1"/>
          <p:nvPr/>
        </p:nvSpPr>
        <p:spPr>
          <a:xfrm>
            <a:off x="4119378" y="5024929"/>
            <a:ext cx="1045891" cy="33855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>
                <a:latin typeface="XCCW Joined 15a" panose="03050602040000000000" pitchFamily="66" charset="0"/>
              </a:rPr>
              <a:t>Science: Day and Night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8FE96E1-1153-AF79-CD7C-4C38C1D177C7}"/>
              </a:ext>
            </a:extLst>
          </p:cNvPr>
          <p:cNvSpPr txBox="1"/>
          <p:nvPr/>
        </p:nvSpPr>
        <p:spPr>
          <a:xfrm>
            <a:off x="5073258" y="4231168"/>
            <a:ext cx="1045891" cy="46166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>
                <a:latin typeface="XCCW Joined 15a" panose="03050602040000000000" pitchFamily="66" charset="0"/>
              </a:rPr>
              <a:t>Science: Movement of the Moon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0FF7C1C-D32F-0696-F74B-C58CAFE4BBC2}"/>
              </a:ext>
            </a:extLst>
          </p:cNvPr>
          <p:cNvSpPr txBox="1"/>
          <p:nvPr/>
        </p:nvSpPr>
        <p:spPr>
          <a:xfrm>
            <a:off x="6938695" y="3855652"/>
            <a:ext cx="1045891" cy="70788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>
                <a:latin typeface="XCCW Joined 15a" panose="03050602040000000000" pitchFamily="66" charset="0"/>
              </a:rPr>
              <a:t>Science: Movement of the Earth, Moon and Sun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7F0016B-F22A-A8C3-BC18-93203CEA28BB}"/>
              </a:ext>
            </a:extLst>
          </p:cNvPr>
          <p:cNvSpPr txBox="1"/>
          <p:nvPr/>
        </p:nvSpPr>
        <p:spPr>
          <a:xfrm>
            <a:off x="7870020" y="4970661"/>
            <a:ext cx="1045891" cy="58477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>
                <a:latin typeface="XCCW Joined 15a" panose="03050602040000000000" pitchFamily="66" charset="0"/>
              </a:rPr>
              <a:t>Science: Create a heliocentric model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6B6CE90-8353-43EE-F343-E5369917EBEF}"/>
              </a:ext>
            </a:extLst>
          </p:cNvPr>
          <p:cNvSpPr txBox="1"/>
          <p:nvPr/>
        </p:nvSpPr>
        <p:spPr>
          <a:xfrm>
            <a:off x="2623058" y="8855243"/>
            <a:ext cx="1306344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>
                <a:latin typeface="XCCW Joined 15a" panose="03050602040000000000" pitchFamily="66" charset="0"/>
              </a:rPr>
              <a:t>Engage: Design protective gear for an astronaut drop.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3379DC8-FA9C-879F-1EF9-17B89E4E8954}"/>
              </a:ext>
            </a:extLst>
          </p:cNvPr>
          <p:cNvSpPr txBox="1"/>
          <p:nvPr/>
        </p:nvSpPr>
        <p:spPr>
          <a:xfrm>
            <a:off x="10800427" y="8989059"/>
            <a:ext cx="1116636" cy="33855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>
                <a:latin typeface="XCCW Joined 15a" panose="03050602040000000000" pitchFamily="66" charset="0"/>
              </a:rPr>
              <a:t>Express: Launch rockets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EE61B27-F811-13D9-987C-163A21EC9176}"/>
              </a:ext>
            </a:extLst>
          </p:cNvPr>
          <p:cNvSpPr txBox="1"/>
          <p:nvPr/>
        </p:nvSpPr>
        <p:spPr>
          <a:xfrm>
            <a:off x="5596204" y="7023397"/>
            <a:ext cx="986455" cy="33855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>
                <a:latin typeface="XCCW Joined 15a" panose="03050602040000000000" pitchFamily="66" charset="0"/>
              </a:rPr>
              <a:t>Using semi-colons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0EEE6A7-9DE7-C9BB-9848-EBD80AFCA6E8}"/>
              </a:ext>
            </a:extLst>
          </p:cNvPr>
          <p:cNvSpPr txBox="1"/>
          <p:nvPr/>
        </p:nvSpPr>
        <p:spPr>
          <a:xfrm>
            <a:off x="6371559" y="6122088"/>
            <a:ext cx="986455" cy="58477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>
                <a:latin typeface="XCCW Joined 15a" panose="03050602040000000000" pitchFamily="66" charset="0"/>
              </a:rPr>
              <a:t>Research further about the moon landings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1E971D6-FD31-8273-35D2-CE9E5C020C48}"/>
              </a:ext>
            </a:extLst>
          </p:cNvPr>
          <p:cNvSpPr txBox="1"/>
          <p:nvPr/>
        </p:nvSpPr>
        <p:spPr>
          <a:xfrm>
            <a:off x="8751236" y="6279584"/>
            <a:ext cx="934018" cy="33855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>
                <a:latin typeface="XCCW Joined 15a" panose="03050602040000000000" pitchFamily="66" charset="0"/>
              </a:rPr>
              <a:t>Setting descriptions</a:t>
            </a:r>
            <a:endParaRPr lang="en-GB" sz="800">
              <a:latin typeface="XCCW Joined 15a" panose="03050602040000000000" pitchFamily="66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947A659-10F3-DC1A-7642-B33FEEDF33D6}"/>
              </a:ext>
            </a:extLst>
          </p:cNvPr>
          <p:cNvSpPr txBox="1"/>
          <p:nvPr/>
        </p:nvSpPr>
        <p:spPr>
          <a:xfrm>
            <a:off x="9041880" y="7051844"/>
            <a:ext cx="934018" cy="33855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>
                <a:latin typeface="XCCW Joined 15a" panose="03050602040000000000" pitchFamily="66" charset="0"/>
              </a:rPr>
              <a:t>Verbs and adverbs</a:t>
            </a:r>
            <a:endParaRPr lang="en-GB" sz="800">
              <a:latin typeface="XCCW Joined 15a" panose="03050602040000000000" pitchFamily="66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6EEC8AE-7475-A68E-6104-7AE96527901C}"/>
              </a:ext>
            </a:extLst>
          </p:cNvPr>
          <p:cNvSpPr txBox="1"/>
          <p:nvPr/>
        </p:nvSpPr>
        <p:spPr>
          <a:xfrm>
            <a:off x="10254490" y="7051844"/>
            <a:ext cx="1040004" cy="46166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>
                <a:latin typeface="XCCW Joined 15a" panose="03050602040000000000" pitchFamily="66" charset="0"/>
              </a:rPr>
              <a:t>Adverbial openers using a comma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CCEE56D-6EB9-8098-AD7B-9DD449406E10}"/>
              </a:ext>
            </a:extLst>
          </p:cNvPr>
          <p:cNvSpPr txBox="1"/>
          <p:nvPr/>
        </p:nvSpPr>
        <p:spPr>
          <a:xfrm>
            <a:off x="5900224" y="4992963"/>
            <a:ext cx="1045891" cy="46166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>
                <a:latin typeface="XCCW Joined 15a" panose="03050602040000000000" pitchFamily="66" charset="0"/>
              </a:rPr>
              <a:t>Science: Phases of the moon</a:t>
            </a:r>
          </a:p>
        </p:txBody>
      </p:sp>
      <p:cxnSp>
        <p:nvCxnSpPr>
          <p:cNvPr id="62" name="Connector: Curved 61">
            <a:extLst>
              <a:ext uri="{FF2B5EF4-FFF2-40B4-BE49-F238E27FC236}">
                <a16:creationId xmlns:a16="http://schemas.microsoft.com/office/drawing/2014/main" id="{E75FE046-E072-2DF9-8C01-E523FF4EA829}"/>
              </a:ext>
            </a:extLst>
          </p:cNvPr>
          <p:cNvCxnSpPr>
            <a:cxnSpLocks/>
            <a:stCxn id="33" idx="2"/>
            <a:endCxn id="36" idx="0"/>
          </p:cNvCxnSpPr>
          <p:nvPr/>
        </p:nvCxnSpPr>
        <p:spPr>
          <a:xfrm rot="16200000" flipH="1">
            <a:off x="3040704" y="6564423"/>
            <a:ext cx="547716" cy="469009"/>
          </a:xfrm>
          <a:prstGeom prst="curvedConnector3">
            <a:avLst>
              <a:gd name="adj1" fmla="val 50000"/>
            </a:avLst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or: Curved 65">
            <a:extLst>
              <a:ext uri="{FF2B5EF4-FFF2-40B4-BE49-F238E27FC236}">
                <a16:creationId xmlns:a16="http://schemas.microsoft.com/office/drawing/2014/main" id="{46E25C08-FD21-A147-76BD-EC48BAC0C5C9}"/>
              </a:ext>
            </a:extLst>
          </p:cNvPr>
          <p:cNvCxnSpPr>
            <a:cxnSpLocks/>
            <a:stCxn id="36" idx="0"/>
            <a:endCxn id="34" idx="2"/>
          </p:cNvCxnSpPr>
          <p:nvPr/>
        </p:nvCxnSpPr>
        <p:spPr>
          <a:xfrm rot="5400000" flipH="1" flipV="1">
            <a:off x="3758686" y="6472177"/>
            <a:ext cx="390991" cy="810228"/>
          </a:xfrm>
          <a:prstGeom prst="curvedConnector3">
            <a:avLst>
              <a:gd name="adj1" fmla="val 50000"/>
            </a:avLst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or: Curved 67">
            <a:extLst>
              <a:ext uri="{FF2B5EF4-FFF2-40B4-BE49-F238E27FC236}">
                <a16:creationId xmlns:a16="http://schemas.microsoft.com/office/drawing/2014/main" id="{1E5A3241-0D61-EBFC-390D-5E3D9BCA391C}"/>
              </a:ext>
            </a:extLst>
          </p:cNvPr>
          <p:cNvCxnSpPr>
            <a:cxnSpLocks/>
            <a:stCxn id="34" idx="2"/>
            <a:endCxn id="35" idx="0"/>
          </p:cNvCxnSpPr>
          <p:nvPr/>
        </p:nvCxnSpPr>
        <p:spPr>
          <a:xfrm rot="16200000" flipH="1">
            <a:off x="4403266" y="6637824"/>
            <a:ext cx="477771" cy="565712"/>
          </a:xfrm>
          <a:prstGeom prst="curvedConnector3">
            <a:avLst>
              <a:gd name="adj1" fmla="val 50000"/>
            </a:avLst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or: Curved 69">
            <a:extLst>
              <a:ext uri="{FF2B5EF4-FFF2-40B4-BE49-F238E27FC236}">
                <a16:creationId xmlns:a16="http://schemas.microsoft.com/office/drawing/2014/main" id="{1BF935D3-98E7-8DE7-8D62-BACF7810B370}"/>
              </a:ext>
            </a:extLst>
          </p:cNvPr>
          <p:cNvCxnSpPr>
            <a:cxnSpLocks/>
            <a:stCxn id="35" idx="0"/>
          </p:cNvCxnSpPr>
          <p:nvPr/>
        </p:nvCxnSpPr>
        <p:spPr>
          <a:xfrm rot="5400000" flipH="1" flipV="1">
            <a:off x="4941101" y="6601134"/>
            <a:ext cx="542338" cy="574526"/>
          </a:xfrm>
          <a:prstGeom prst="curvedConnector2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or: Curved 71">
            <a:extLst>
              <a:ext uri="{FF2B5EF4-FFF2-40B4-BE49-F238E27FC236}">
                <a16:creationId xmlns:a16="http://schemas.microsoft.com/office/drawing/2014/main" id="{5377A997-E43E-D5AF-A6C8-983A4C79C639}"/>
              </a:ext>
            </a:extLst>
          </p:cNvPr>
          <p:cNvCxnSpPr>
            <a:cxnSpLocks/>
            <a:endCxn id="48" idx="0"/>
          </p:cNvCxnSpPr>
          <p:nvPr/>
        </p:nvCxnSpPr>
        <p:spPr>
          <a:xfrm rot="16200000" flipH="1">
            <a:off x="5664563" y="6598528"/>
            <a:ext cx="425666" cy="424072"/>
          </a:xfrm>
          <a:prstGeom prst="curvedConnector3">
            <a:avLst>
              <a:gd name="adj1" fmla="val 50000"/>
            </a:avLst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or: Curved 74">
            <a:extLst>
              <a:ext uri="{FF2B5EF4-FFF2-40B4-BE49-F238E27FC236}">
                <a16:creationId xmlns:a16="http://schemas.microsoft.com/office/drawing/2014/main" id="{6FDCEE81-AD91-022E-1617-D1BD6994EEC6}"/>
              </a:ext>
            </a:extLst>
          </p:cNvPr>
          <p:cNvCxnSpPr>
            <a:cxnSpLocks/>
            <a:stCxn id="48" idx="0"/>
            <a:endCxn id="50" idx="2"/>
          </p:cNvCxnSpPr>
          <p:nvPr/>
        </p:nvCxnSpPr>
        <p:spPr>
          <a:xfrm rot="5400000" flipH="1" flipV="1">
            <a:off x="6318842" y="6477453"/>
            <a:ext cx="316534" cy="775355"/>
          </a:xfrm>
          <a:prstGeom prst="curvedConnector3">
            <a:avLst>
              <a:gd name="adj1" fmla="val 50000"/>
            </a:avLst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or: Curved 82">
            <a:extLst>
              <a:ext uri="{FF2B5EF4-FFF2-40B4-BE49-F238E27FC236}">
                <a16:creationId xmlns:a16="http://schemas.microsoft.com/office/drawing/2014/main" id="{10040778-A25D-2CEC-6F08-C4DC816B615E}"/>
              </a:ext>
            </a:extLst>
          </p:cNvPr>
          <p:cNvCxnSpPr>
            <a:cxnSpLocks/>
            <a:endCxn id="38" idx="0"/>
          </p:cNvCxnSpPr>
          <p:nvPr/>
        </p:nvCxnSpPr>
        <p:spPr>
          <a:xfrm rot="16200000" flipH="1">
            <a:off x="6890265" y="6721600"/>
            <a:ext cx="296404" cy="295972"/>
          </a:xfrm>
          <a:prstGeom prst="curvedConnector3">
            <a:avLst>
              <a:gd name="adj1" fmla="val 50000"/>
            </a:avLst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or: Curved 85">
            <a:extLst>
              <a:ext uri="{FF2B5EF4-FFF2-40B4-BE49-F238E27FC236}">
                <a16:creationId xmlns:a16="http://schemas.microsoft.com/office/drawing/2014/main" id="{C6692230-0B2F-540C-8F48-77A50067C8F8}"/>
              </a:ext>
            </a:extLst>
          </p:cNvPr>
          <p:cNvCxnSpPr>
            <a:cxnSpLocks/>
            <a:endCxn id="39" idx="0"/>
          </p:cNvCxnSpPr>
          <p:nvPr/>
        </p:nvCxnSpPr>
        <p:spPr>
          <a:xfrm rot="16200000" flipH="1">
            <a:off x="7955984" y="6649659"/>
            <a:ext cx="514854" cy="364996"/>
          </a:xfrm>
          <a:prstGeom prst="curvedConnector3">
            <a:avLst>
              <a:gd name="adj1" fmla="val 50000"/>
            </a:avLst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or: Curved 87">
            <a:extLst>
              <a:ext uri="{FF2B5EF4-FFF2-40B4-BE49-F238E27FC236}">
                <a16:creationId xmlns:a16="http://schemas.microsoft.com/office/drawing/2014/main" id="{FF6062FD-8F67-8661-823B-02ABE00D9793}"/>
              </a:ext>
            </a:extLst>
          </p:cNvPr>
          <p:cNvCxnSpPr>
            <a:cxnSpLocks/>
            <a:endCxn id="55" idx="0"/>
          </p:cNvCxnSpPr>
          <p:nvPr/>
        </p:nvCxnSpPr>
        <p:spPr>
          <a:xfrm rot="16200000" flipH="1">
            <a:off x="9157525" y="6700480"/>
            <a:ext cx="445604" cy="257124"/>
          </a:xfrm>
          <a:prstGeom prst="curvedConnector3">
            <a:avLst>
              <a:gd name="adj1" fmla="val 50000"/>
            </a:avLst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or: Curved 91">
            <a:extLst>
              <a:ext uri="{FF2B5EF4-FFF2-40B4-BE49-F238E27FC236}">
                <a16:creationId xmlns:a16="http://schemas.microsoft.com/office/drawing/2014/main" id="{02BBBCC6-09DE-E00E-0FDC-12A09DE93E08}"/>
              </a:ext>
            </a:extLst>
          </p:cNvPr>
          <p:cNvCxnSpPr>
            <a:cxnSpLocks/>
            <a:endCxn id="57" idx="0"/>
          </p:cNvCxnSpPr>
          <p:nvPr/>
        </p:nvCxnSpPr>
        <p:spPr>
          <a:xfrm rot="16200000" flipH="1">
            <a:off x="10279818" y="6557170"/>
            <a:ext cx="548736" cy="440612"/>
          </a:xfrm>
          <a:prstGeom prst="curvedConnector3">
            <a:avLst>
              <a:gd name="adj1" fmla="val 50000"/>
            </a:avLst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ctor: Curved 93">
            <a:extLst>
              <a:ext uri="{FF2B5EF4-FFF2-40B4-BE49-F238E27FC236}">
                <a16:creationId xmlns:a16="http://schemas.microsoft.com/office/drawing/2014/main" id="{57D8FDA0-DB19-3F3A-9C42-5E703E14221C}"/>
              </a:ext>
            </a:extLst>
          </p:cNvPr>
          <p:cNvCxnSpPr>
            <a:cxnSpLocks/>
            <a:stCxn id="39" idx="0"/>
            <a:endCxn id="52" idx="2"/>
          </p:cNvCxnSpPr>
          <p:nvPr/>
        </p:nvCxnSpPr>
        <p:spPr>
          <a:xfrm rot="5400000" flipH="1" flipV="1">
            <a:off x="8571354" y="6442693"/>
            <a:ext cx="471446" cy="822336"/>
          </a:xfrm>
          <a:prstGeom prst="curvedConnector3">
            <a:avLst>
              <a:gd name="adj1" fmla="val 50000"/>
            </a:avLst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or: Curved 96">
            <a:extLst>
              <a:ext uri="{FF2B5EF4-FFF2-40B4-BE49-F238E27FC236}">
                <a16:creationId xmlns:a16="http://schemas.microsoft.com/office/drawing/2014/main" id="{98C4704B-5825-88A3-9DD3-5E1F61E40EFA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9591988" y="6489813"/>
            <a:ext cx="568787" cy="562267"/>
          </a:xfrm>
          <a:prstGeom prst="curvedConnector3">
            <a:avLst>
              <a:gd name="adj1" fmla="val 50000"/>
            </a:avLst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or: Curved 100">
            <a:extLst>
              <a:ext uri="{FF2B5EF4-FFF2-40B4-BE49-F238E27FC236}">
                <a16:creationId xmlns:a16="http://schemas.microsoft.com/office/drawing/2014/main" id="{5945C939-38D1-6A53-8318-847DD22CFE1C}"/>
              </a:ext>
            </a:extLst>
          </p:cNvPr>
          <p:cNvCxnSpPr>
            <a:cxnSpLocks/>
            <a:stCxn id="57" idx="0"/>
            <a:endCxn id="42" idx="2"/>
          </p:cNvCxnSpPr>
          <p:nvPr/>
        </p:nvCxnSpPr>
        <p:spPr>
          <a:xfrm rot="5400000" flipH="1" flipV="1">
            <a:off x="10909840" y="6519968"/>
            <a:ext cx="396528" cy="667225"/>
          </a:xfrm>
          <a:prstGeom prst="curvedConnector3">
            <a:avLst>
              <a:gd name="adj1" fmla="val 50000"/>
            </a:avLst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ctor: Curved 103">
            <a:extLst>
              <a:ext uri="{FF2B5EF4-FFF2-40B4-BE49-F238E27FC236}">
                <a16:creationId xmlns:a16="http://schemas.microsoft.com/office/drawing/2014/main" id="{75C11C03-D592-2024-5DE4-AD83D76ACB2B}"/>
              </a:ext>
            </a:extLst>
          </p:cNvPr>
          <p:cNvCxnSpPr>
            <a:cxnSpLocks/>
            <a:stCxn id="15" idx="2"/>
            <a:endCxn id="22" idx="0"/>
          </p:cNvCxnSpPr>
          <p:nvPr/>
        </p:nvCxnSpPr>
        <p:spPr>
          <a:xfrm rot="16200000" flipH="1">
            <a:off x="4002642" y="4385247"/>
            <a:ext cx="360386" cy="918977"/>
          </a:xfrm>
          <a:prstGeom prst="curvedConnector3">
            <a:avLst>
              <a:gd name="adj1" fmla="val 50000"/>
            </a:avLst>
          </a:prstGeom>
          <a:ln w="38100">
            <a:solidFill>
              <a:srgbClr val="00CC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ctor: Curved 106">
            <a:extLst>
              <a:ext uri="{FF2B5EF4-FFF2-40B4-BE49-F238E27FC236}">
                <a16:creationId xmlns:a16="http://schemas.microsoft.com/office/drawing/2014/main" id="{4F061920-412A-1BC8-8642-88F3C4C4A6A4}"/>
              </a:ext>
            </a:extLst>
          </p:cNvPr>
          <p:cNvCxnSpPr>
            <a:cxnSpLocks/>
            <a:stCxn id="24" idx="2"/>
            <a:endCxn id="60" idx="0"/>
          </p:cNvCxnSpPr>
          <p:nvPr/>
        </p:nvCxnSpPr>
        <p:spPr>
          <a:xfrm rot="16200000" flipH="1">
            <a:off x="5859622" y="4429415"/>
            <a:ext cx="300130" cy="826966"/>
          </a:xfrm>
          <a:prstGeom prst="curvedConnector3">
            <a:avLst>
              <a:gd name="adj1" fmla="val 50000"/>
            </a:avLst>
          </a:prstGeom>
          <a:ln w="38100">
            <a:solidFill>
              <a:srgbClr val="00CC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ctor: Curved 107">
            <a:extLst>
              <a:ext uri="{FF2B5EF4-FFF2-40B4-BE49-F238E27FC236}">
                <a16:creationId xmlns:a16="http://schemas.microsoft.com/office/drawing/2014/main" id="{1301EB7F-777D-A39E-1CF7-EA19401182B8}"/>
              </a:ext>
            </a:extLst>
          </p:cNvPr>
          <p:cNvCxnSpPr>
            <a:cxnSpLocks/>
            <a:stCxn id="29" idx="3"/>
            <a:endCxn id="30" idx="0"/>
          </p:cNvCxnSpPr>
          <p:nvPr/>
        </p:nvCxnSpPr>
        <p:spPr>
          <a:xfrm>
            <a:off x="7984586" y="4209595"/>
            <a:ext cx="408380" cy="761066"/>
          </a:xfrm>
          <a:prstGeom prst="curvedConnector2">
            <a:avLst/>
          </a:prstGeom>
          <a:ln w="38100">
            <a:solidFill>
              <a:srgbClr val="00CC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ctor: Curved 110">
            <a:extLst>
              <a:ext uri="{FF2B5EF4-FFF2-40B4-BE49-F238E27FC236}">
                <a16:creationId xmlns:a16="http://schemas.microsoft.com/office/drawing/2014/main" id="{85EA712C-228D-C9BB-E36D-7D9EAAEA1953}"/>
              </a:ext>
            </a:extLst>
          </p:cNvPr>
          <p:cNvCxnSpPr>
            <a:cxnSpLocks/>
            <a:stCxn id="22" idx="0"/>
            <a:endCxn id="24" idx="2"/>
          </p:cNvCxnSpPr>
          <p:nvPr/>
        </p:nvCxnSpPr>
        <p:spPr>
          <a:xfrm rot="5400000" flipH="1" flipV="1">
            <a:off x="4953216" y="4381941"/>
            <a:ext cx="332096" cy="953880"/>
          </a:xfrm>
          <a:prstGeom prst="curvedConnector3">
            <a:avLst>
              <a:gd name="adj1" fmla="val 50000"/>
            </a:avLst>
          </a:prstGeom>
          <a:ln w="38100">
            <a:solidFill>
              <a:srgbClr val="00CC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ctor: Curved 114">
            <a:extLst>
              <a:ext uri="{FF2B5EF4-FFF2-40B4-BE49-F238E27FC236}">
                <a16:creationId xmlns:a16="http://schemas.microsoft.com/office/drawing/2014/main" id="{AD01B90D-03F8-C5DD-811E-23E08F162198}"/>
              </a:ext>
            </a:extLst>
          </p:cNvPr>
          <p:cNvCxnSpPr>
            <a:cxnSpLocks/>
            <a:stCxn id="60" idx="0"/>
            <a:endCxn id="29" idx="2"/>
          </p:cNvCxnSpPr>
          <p:nvPr/>
        </p:nvCxnSpPr>
        <p:spPr>
          <a:xfrm rot="5400000" flipH="1" flipV="1">
            <a:off x="6727693" y="4259016"/>
            <a:ext cx="429425" cy="1038471"/>
          </a:xfrm>
          <a:prstGeom prst="curvedConnector3">
            <a:avLst>
              <a:gd name="adj1" fmla="val 50000"/>
            </a:avLst>
          </a:prstGeom>
          <a:ln w="38100">
            <a:solidFill>
              <a:srgbClr val="00CC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ctor: Curved 121">
            <a:extLst>
              <a:ext uri="{FF2B5EF4-FFF2-40B4-BE49-F238E27FC236}">
                <a16:creationId xmlns:a16="http://schemas.microsoft.com/office/drawing/2014/main" id="{774F47D1-75B2-CA5C-E9A1-548BD9014737}"/>
              </a:ext>
            </a:extLst>
          </p:cNvPr>
          <p:cNvCxnSpPr>
            <a:cxnSpLocks/>
          </p:cNvCxnSpPr>
          <p:nvPr/>
        </p:nvCxnSpPr>
        <p:spPr>
          <a:xfrm rot="16200000" flipV="1">
            <a:off x="1764818" y="7383310"/>
            <a:ext cx="2322312" cy="605831"/>
          </a:xfrm>
          <a:prstGeom prst="curvedConnector3">
            <a:avLst>
              <a:gd name="adj1" fmla="val 50000"/>
            </a:avLst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ctor: Curved 125">
            <a:extLst>
              <a:ext uri="{FF2B5EF4-FFF2-40B4-BE49-F238E27FC236}">
                <a16:creationId xmlns:a16="http://schemas.microsoft.com/office/drawing/2014/main" id="{456311C9-EE20-AD7D-32D5-E30A19332509}"/>
              </a:ext>
            </a:extLst>
          </p:cNvPr>
          <p:cNvCxnSpPr>
            <a:cxnSpLocks/>
            <a:stCxn id="53" idx="2"/>
            <a:endCxn id="44" idx="0"/>
          </p:cNvCxnSpPr>
          <p:nvPr/>
        </p:nvCxnSpPr>
        <p:spPr>
          <a:xfrm rot="16200000" flipH="1">
            <a:off x="10852361" y="8482674"/>
            <a:ext cx="325483" cy="687285"/>
          </a:xfrm>
          <a:prstGeom prst="curvedConnector3">
            <a:avLst>
              <a:gd name="adj1" fmla="val 50000"/>
            </a:avLst>
          </a:prstGeom>
          <a:ln w="3810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C5230C0293D040A584F265AB156CFB" ma:contentTypeVersion="16" ma:contentTypeDescription="Create a new document." ma:contentTypeScope="" ma:versionID="594de6543b897e0d44003df66f6b979d">
  <xsd:schema xmlns:xsd="http://www.w3.org/2001/XMLSchema" xmlns:xs="http://www.w3.org/2001/XMLSchema" xmlns:p="http://schemas.microsoft.com/office/2006/metadata/properties" xmlns:ns2="947af36e-c427-46cd-88a7-a109f1db817d" xmlns:ns3="0ff67797-5c24-46a9-8e3b-be2ca9f22092" targetNamespace="http://schemas.microsoft.com/office/2006/metadata/properties" ma:root="true" ma:fieldsID="087c38366cbe2ef25222679a152d5bf6" ns2:_="" ns3:_="">
    <xsd:import namespace="947af36e-c427-46cd-88a7-a109f1db817d"/>
    <xsd:import namespace="0ff67797-5c24-46a9-8e3b-be2ca9f220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7af36e-c427-46cd-88a7-a109f1db81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ae6bd0a-c4b6-458e-af88-638af714bb6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f67797-5c24-46a9-8e3b-be2ca9f2209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91eb20f-5788-40d4-b438-452645bf27af}" ma:internalName="TaxCatchAll" ma:showField="CatchAllData" ma:web="0ff67797-5c24-46a9-8e3b-be2ca9f220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47af36e-c427-46cd-88a7-a109f1db817d">
      <Terms xmlns="http://schemas.microsoft.com/office/infopath/2007/PartnerControls"/>
    </lcf76f155ced4ddcb4097134ff3c332f>
    <TaxCatchAll xmlns="0ff67797-5c24-46a9-8e3b-be2ca9f22092" xsi:nil="true"/>
  </documentManagement>
</p:properties>
</file>

<file path=customXml/itemProps1.xml><?xml version="1.0" encoding="utf-8"?>
<ds:datastoreItem xmlns:ds="http://schemas.openxmlformats.org/officeDocument/2006/customXml" ds:itemID="{AE973606-46FC-4324-B775-3A63D17701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BB2743-FFEC-46CD-BF2B-A0407AB35F99}">
  <ds:schemaRefs>
    <ds:schemaRef ds:uri="0ff67797-5c24-46a9-8e3b-be2ca9f22092"/>
    <ds:schemaRef ds:uri="947af36e-c427-46cd-88a7-a109f1db817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DFF1FA8-EE7C-4A31-B0E5-810162B38EB0}">
  <ds:schemaRefs>
    <ds:schemaRef ds:uri="0ff67797-5c24-46a9-8e3b-be2ca9f22092"/>
    <ds:schemaRef ds:uri="947af36e-c427-46cd-88a7-a109f1db817d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344</Words>
  <Application>Microsoft Office PowerPoint</Application>
  <PresentationFormat>Custom</PresentationFormat>
  <Paragraphs>83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Bradley Hand ITC</vt:lpstr>
      <vt:lpstr>Calibri</vt:lpstr>
      <vt:lpstr>Calibri Light</vt:lpstr>
      <vt:lpstr>XCCW Joined 15a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</dc:creator>
  <cp:lastModifiedBy>Nicky Ball</cp:lastModifiedBy>
  <cp:revision>2</cp:revision>
  <cp:lastPrinted>2019-06-04T15:45:55Z</cp:lastPrinted>
  <dcterms:created xsi:type="dcterms:W3CDTF">2013-07-15T20:26:40Z</dcterms:created>
  <dcterms:modified xsi:type="dcterms:W3CDTF">2023-11-16T14:48:56Z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0x01010043C5230C0293D040A584F265AB156CFB</vt:lpwstr>
  </property>
  <property fmtid="{D5CDD505-2E9C-101B-9397-08002B2CF9AE}" pid="3" name="MediaServiceImageTags">
    <vt:lpwstr/>
  </property>
</Properties>
</file>