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5119350" cy="10691813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62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2304" y="84"/>
      </p:cViewPr>
      <p:guideLst>
        <p:guide orient="horz" pos="3367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9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49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60688" y="868363"/>
            <a:ext cx="3314700" cy="234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5"/>
            <a:ext cx="7388860" cy="27365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0964"/>
            <a:ext cx="4002299" cy="3491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00964"/>
            <a:ext cx="4002299" cy="3491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760765"/>
            <a:ext cx="3991748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Where in the world Egypt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What the physical features of Egypt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Why the River Nile is so important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Why Howard Carter is famous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Why Tutankhamun is famous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About famous Egyptian Pharaohs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About the process of Mummification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About the pyramids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How to write a recount and a non-chronological report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6A759-DDB4-4721-8C5A-025A9991DB96}"/>
              </a:ext>
            </a:extLst>
          </p:cNvPr>
          <p:cNvSpPr/>
          <p:nvPr/>
        </p:nvSpPr>
        <p:spPr>
          <a:xfrm>
            <a:off x="5644409" y="1760764"/>
            <a:ext cx="3991748" cy="1797225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artefact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Pharaoh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Mummification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Egypt and Egyptian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Pyramid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Tomb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Hieroglyphs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Sarcophagus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Canopic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River Nile</a:t>
            </a:r>
          </a:p>
          <a:p>
            <a:pPr marL="318211" indent="-318211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760764"/>
            <a:ext cx="3991748" cy="1797225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Use artefacts to find out about other cultures and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Researching using books and the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Effective note taking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Using maps to locate places and identify their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Work collaboratively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Work with clay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Editing writing</a:t>
            </a: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2786042" y="418138"/>
            <a:ext cx="1090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XCCW Joined 15a" panose="03050602040000000000" pitchFamily="66" charset="0"/>
              </a:rPr>
              <a:t>Y5 Ancient Egyptians Learning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336272" y="4363823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XCCW Joined 15a" panose="03050602040000000000" pitchFamily="66" charset="0"/>
              </a:rPr>
              <a:t>Curriculum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336272" y="637042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XCCW Joined 15a" panose="03050602040000000000" pitchFamily="66" charset="0"/>
              </a:rPr>
              <a:t>English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336272" y="8250021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XCCW Joined 15a" panose="03050602040000000000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1966732" y="3955747"/>
            <a:ext cx="280670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1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1</a:t>
            </a:r>
          </a:p>
          <a:p>
            <a:pPr algn="ctr"/>
            <a:r>
              <a:rPr lang="en-GB" sz="105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A greater understanding of the achievements of the Ancient Egyptians.</a:t>
            </a:r>
            <a:endParaRPr lang="en-GB" sz="1200" u="sng" dirty="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1200" dirty="0">
              <a:ln w="3175">
                <a:noFill/>
              </a:ln>
              <a:latin typeface="XCCW Joined 15a" panose="03050602040000000000" pitchFamily="66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1973439" y="6002008"/>
            <a:ext cx="2806700" cy="16200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sz="1100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1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2</a:t>
            </a:r>
          </a:p>
          <a:p>
            <a:pPr algn="ctr"/>
            <a:r>
              <a:rPr lang="en-GB" sz="11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Recount of Howard Carter’s discovery.</a:t>
            </a:r>
          </a:p>
          <a:p>
            <a:pPr algn="ctr"/>
            <a:endParaRPr lang="en-GB" sz="11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1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Non-chronological report about an important part of Egyptian culture.</a:t>
            </a:r>
            <a:endParaRPr lang="en-GB" sz="1100" dirty="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dirty="0">
              <a:ln w="3175">
                <a:noFill/>
              </a:ln>
              <a:latin typeface="Bradley Hand ITC" panose="03070402050302030203" pitchFamily="66" charset="0"/>
            </a:endParaRPr>
          </a:p>
          <a:p>
            <a:pPr algn="ctr"/>
            <a:endParaRPr lang="en-GB" dirty="0">
              <a:ln w="3175">
                <a:noFill/>
              </a:ln>
              <a:latin typeface="Bradley Hand ITC" panose="03070402050302030203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1988331" y="7904090"/>
            <a:ext cx="2806700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14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1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3</a:t>
            </a:r>
          </a:p>
          <a:p>
            <a:pPr algn="ctr"/>
            <a:r>
              <a:rPr lang="en-GB" sz="11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A mini museum of Ancient Egyptian artefacts.</a:t>
            </a:r>
            <a:endParaRPr lang="en-GB" sz="1100" dirty="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1400" dirty="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1400" dirty="0">
              <a:ln w="3175">
                <a:noFill/>
              </a:ln>
              <a:latin typeface="XCCW Joined 15a" panose="03050602040000000000" pitchFamily="66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502344" y="4828280"/>
            <a:ext cx="9464388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502344" y="6834879"/>
            <a:ext cx="9464388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502344" y="8714478"/>
            <a:ext cx="946438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100926-6B2B-4495-B2B1-DBB433C0D663}"/>
              </a:ext>
            </a:extLst>
          </p:cNvPr>
          <p:cNvSpPr txBox="1"/>
          <p:nvPr/>
        </p:nvSpPr>
        <p:spPr>
          <a:xfrm>
            <a:off x="2677707" y="4267432"/>
            <a:ext cx="927671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Chronology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7F36D3-1C91-4B46-86DB-A8F821F56952}"/>
              </a:ext>
            </a:extLst>
          </p:cNvPr>
          <p:cNvSpPr txBox="1"/>
          <p:nvPr/>
        </p:nvSpPr>
        <p:spPr>
          <a:xfrm>
            <a:off x="2651663" y="6034526"/>
            <a:ext cx="1094855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Reading: Howard Carter’s discovery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33EA71-8F8D-446C-8C1E-7541FC5696D5}"/>
              </a:ext>
            </a:extLst>
          </p:cNvPr>
          <p:cNvSpPr txBox="1"/>
          <p:nvPr/>
        </p:nvSpPr>
        <p:spPr>
          <a:xfrm>
            <a:off x="3894229" y="5841295"/>
            <a:ext cx="101090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Research about Tutankhamun and Howard Carter’s discoveries.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1C2181-BC2D-46F2-B5B1-1E7AC6DAD2DD}"/>
              </a:ext>
            </a:extLst>
          </p:cNvPr>
          <p:cNvSpPr txBox="1"/>
          <p:nvPr/>
        </p:nvSpPr>
        <p:spPr>
          <a:xfrm>
            <a:off x="4030657" y="6965891"/>
            <a:ext cx="837779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Expanded noun phrases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98F17F-E497-4972-84EF-DA2021AD8039}"/>
              </a:ext>
            </a:extLst>
          </p:cNvPr>
          <p:cNvSpPr txBox="1"/>
          <p:nvPr/>
        </p:nvSpPr>
        <p:spPr>
          <a:xfrm>
            <a:off x="10986376" y="7215698"/>
            <a:ext cx="994411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Write captions for museum artefacts.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0C185D-4147-46B8-9D0E-99174972D6E1}"/>
              </a:ext>
            </a:extLst>
          </p:cNvPr>
          <p:cNvSpPr txBox="1"/>
          <p:nvPr/>
        </p:nvSpPr>
        <p:spPr>
          <a:xfrm>
            <a:off x="8020323" y="8196346"/>
            <a:ext cx="1045546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CW Cursive Writing 15" panose="03050602040000000000" pitchFamily="66" charset="0"/>
              </a:rPr>
              <a:t> </a:t>
            </a:r>
            <a:r>
              <a:rPr lang="en-GB" sz="800" dirty="0">
                <a:latin typeface="XCCW Joined 15a" panose="03050602040000000000" pitchFamily="66" charset="0"/>
              </a:rPr>
              <a:t>Art: Plan a mini museum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4DC94A-296F-4655-9F09-AEDA421C826D}"/>
              </a:ext>
            </a:extLst>
          </p:cNvPr>
          <p:cNvSpPr txBox="1"/>
          <p:nvPr/>
        </p:nvSpPr>
        <p:spPr>
          <a:xfrm>
            <a:off x="9510199" y="8266806"/>
            <a:ext cx="1297349" cy="2154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Art: Sarcophagus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3EAFBE-778F-40A8-AD70-2F963E62CBBF}"/>
              </a:ext>
            </a:extLst>
          </p:cNvPr>
          <p:cNvSpPr txBox="1"/>
          <p:nvPr/>
        </p:nvSpPr>
        <p:spPr>
          <a:xfrm>
            <a:off x="9106703" y="8884876"/>
            <a:ext cx="961038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Art: Canopic jars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14E2EA-FF4A-481A-870F-9AEE3350A928}"/>
              </a:ext>
            </a:extLst>
          </p:cNvPr>
          <p:cNvSpPr txBox="1"/>
          <p:nvPr/>
        </p:nvSpPr>
        <p:spPr>
          <a:xfrm>
            <a:off x="10505857" y="8876428"/>
            <a:ext cx="961038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Art: Create museum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6C1734-28C2-46EA-B089-6FF70ACB350A}"/>
              </a:ext>
            </a:extLst>
          </p:cNvPr>
          <p:cNvSpPr txBox="1"/>
          <p:nvPr/>
        </p:nvSpPr>
        <p:spPr>
          <a:xfrm>
            <a:off x="2667217" y="8034874"/>
            <a:ext cx="948653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Engage – Art: Become a Pharoah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1D9520-78E4-845E-81FD-D9FB28D83118}"/>
              </a:ext>
            </a:extLst>
          </p:cNvPr>
          <p:cNvSpPr txBox="1"/>
          <p:nvPr/>
        </p:nvSpPr>
        <p:spPr>
          <a:xfrm>
            <a:off x="2863499" y="7115592"/>
            <a:ext cx="94049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Features of a recount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BB5901-F02E-E82E-9C6E-7DADC9770136}"/>
              </a:ext>
            </a:extLst>
          </p:cNvPr>
          <p:cNvSpPr txBox="1"/>
          <p:nvPr/>
        </p:nvSpPr>
        <p:spPr>
          <a:xfrm>
            <a:off x="5044209" y="6113542"/>
            <a:ext cx="837779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Adverbs and adverbials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29EA31D-E499-9280-A18E-DE9A78DDCE94}"/>
              </a:ext>
            </a:extLst>
          </p:cNvPr>
          <p:cNvSpPr txBox="1"/>
          <p:nvPr/>
        </p:nvSpPr>
        <p:spPr>
          <a:xfrm>
            <a:off x="4962733" y="6951205"/>
            <a:ext cx="1227995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Parenthesis: commas linked to relative clauses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135C8DB-8D4D-B013-5CEB-71447EBA532D}"/>
              </a:ext>
            </a:extLst>
          </p:cNvPr>
          <p:cNvSpPr txBox="1"/>
          <p:nvPr/>
        </p:nvSpPr>
        <p:spPr>
          <a:xfrm>
            <a:off x="5997545" y="5977940"/>
            <a:ext cx="1227995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Plan, write, edit and publish a recount of Howard Carter’s discovery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A3B54DE-D5C5-302D-3D72-8E729448E03B}"/>
              </a:ext>
            </a:extLst>
          </p:cNvPr>
          <p:cNvSpPr txBox="1"/>
          <p:nvPr/>
        </p:nvSpPr>
        <p:spPr>
          <a:xfrm>
            <a:off x="6644862" y="6995619"/>
            <a:ext cx="969562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Reading: Egyptian achievements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01A563B-5330-E17E-C1B3-829A5B3ED25E}"/>
              </a:ext>
            </a:extLst>
          </p:cNvPr>
          <p:cNvSpPr txBox="1"/>
          <p:nvPr/>
        </p:nvSpPr>
        <p:spPr>
          <a:xfrm>
            <a:off x="7340339" y="6017875"/>
            <a:ext cx="1136756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Features of a non-chronological report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3A0564-7E28-C2F1-F23F-FFC394456896}"/>
              </a:ext>
            </a:extLst>
          </p:cNvPr>
          <p:cNvSpPr txBox="1"/>
          <p:nvPr/>
        </p:nvSpPr>
        <p:spPr>
          <a:xfrm>
            <a:off x="7765797" y="7064212"/>
            <a:ext cx="831216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Research an area of interest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7D7B072-1F92-2986-9234-AF05421EE9A2}"/>
              </a:ext>
            </a:extLst>
          </p:cNvPr>
          <p:cNvSpPr txBox="1"/>
          <p:nvPr/>
        </p:nvSpPr>
        <p:spPr>
          <a:xfrm>
            <a:off x="8597013" y="6337883"/>
            <a:ext cx="703189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Commas for lists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1CA5A9-FBCB-074F-52A3-D65B63674D2C}"/>
              </a:ext>
            </a:extLst>
          </p:cNvPr>
          <p:cNvSpPr txBox="1"/>
          <p:nvPr/>
        </p:nvSpPr>
        <p:spPr>
          <a:xfrm>
            <a:off x="8730105" y="7057174"/>
            <a:ext cx="90605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C</a:t>
            </a:r>
            <a:r>
              <a:rPr lang="en-GB" sz="800" dirty="0" err="1">
                <a:latin typeface="XCCW Joined 15a" panose="03050602040000000000" pitchFamily="66" charset="0"/>
              </a:rPr>
              <a:t>onjunctive</a:t>
            </a:r>
            <a:r>
              <a:rPr lang="en-GB" sz="800" dirty="0">
                <a:latin typeface="XCCW Joined 15a" panose="03050602040000000000" pitchFamily="66" charset="0"/>
              </a:rPr>
              <a:t> adverbs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F0329FD-5793-2179-7B31-45D270CA93B5}"/>
              </a:ext>
            </a:extLst>
          </p:cNvPr>
          <p:cNvSpPr txBox="1"/>
          <p:nvPr/>
        </p:nvSpPr>
        <p:spPr>
          <a:xfrm>
            <a:off x="9445751" y="6392543"/>
            <a:ext cx="906052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Semi-colons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F405E91-4D26-56B3-B671-473CCF896127}"/>
              </a:ext>
            </a:extLst>
          </p:cNvPr>
          <p:cNvSpPr txBox="1"/>
          <p:nvPr/>
        </p:nvSpPr>
        <p:spPr>
          <a:xfrm>
            <a:off x="10743489" y="5949960"/>
            <a:ext cx="1136756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Plan, write, edit and publish a non-chronological report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B7C2F4A-0D00-CA9A-EF76-439B8A43AB5F}"/>
              </a:ext>
            </a:extLst>
          </p:cNvPr>
          <p:cNvSpPr txBox="1"/>
          <p:nvPr/>
        </p:nvSpPr>
        <p:spPr>
          <a:xfrm>
            <a:off x="9801463" y="7040987"/>
            <a:ext cx="94202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Relative clauses and parenthesis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ABC5AB5-A344-E2CD-EC05-8D72CFDE7996}"/>
              </a:ext>
            </a:extLst>
          </p:cNvPr>
          <p:cNvSpPr txBox="1"/>
          <p:nvPr/>
        </p:nvSpPr>
        <p:spPr>
          <a:xfrm>
            <a:off x="9687862" y="5842238"/>
            <a:ext cx="942025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Subordinate conjunctions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9F6E45FE-052A-F0B7-4ADC-AFBCB4737681}"/>
              </a:ext>
            </a:extLst>
          </p:cNvPr>
          <p:cNvCxnSpPr>
            <a:cxnSpLocks/>
            <a:endCxn id="29" idx="0"/>
          </p:cNvCxnSpPr>
          <p:nvPr/>
        </p:nvCxnSpPr>
        <p:spPr>
          <a:xfrm rot="16200000" flipH="1">
            <a:off x="2911640" y="6693487"/>
            <a:ext cx="590522" cy="253688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7DDF0FB-2FD3-EC26-AE64-4B444C48F7CC}"/>
              </a:ext>
            </a:extLst>
          </p:cNvPr>
          <p:cNvCxnSpPr>
            <a:cxnSpLocks/>
          </p:cNvCxnSpPr>
          <p:nvPr/>
        </p:nvCxnSpPr>
        <p:spPr>
          <a:xfrm flipV="1">
            <a:off x="3413287" y="6674140"/>
            <a:ext cx="465997" cy="426327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BE00DED9-FC44-7B61-C5B5-7F80DE22A6A5}"/>
              </a:ext>
            </a:extLst>
          </p:cNvPr>
          <p:cNvCxnSpPr>
            <a:cxnSpLocks/>
            <a:endCxn id="37" idx="0"/>
          </p:cNvCxnSpPr>
          <p:nvPr/>
        </p:nvCxnSpPr>
        <p:spPr>
          <a:xfrm rot="16200000" flipH="1">
            <a:off x="4244985" y="6761329"/>
            <a:ext cx="300668" cy="108456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E63D1DB3-DD01-D79B-F7BC-DAC65E175BE0}"/>
              </a:ext>
            </a:extLst>
          </p:cNvPr>
          <p:cNvCxnSpPr>
            <a:cxnSpLocks/>
            <a:stCxn id="37" idx="0"/>
            <a:endCxn id="49" idx="2"/>
          </p:cNvCxnSpPr>
          <p:nvPr/>
        </p:nvCxnSpPr>
        <p:spPr>
          <a:xfrm rot="5400000" flipH="1" flipV="1">
            <a:off x="4760981" y="6263773"/>
            <a:ext cx="390684" cy="1013552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Curved 83">
            <a:extLst>
              <a:ext uri="{FF2B5EF4-FFF2-40B4-BE49-F238E27FC236}">
                <a16:creationId xmlns:a16="http://schemas.microsoft.com/office/drawing/2014/main" id="{613F70F5-1AD9-DA36-DC34-C346A50A1D9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42530" y="6690045"/>
            <a:ext cx="387736" cy="158059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FC300D2A-68F8-FF36-9828-5045401B78E9}"/>
              </a:ext>
            </a:extLst>
          </p:cNvPr>
          <p:cNvCxnSpPr>
            <a:cxnSpLocks/>
            <a:stCxn id="57" idx="3"/>
          </p:cNvCxnSpPr>
          <p:nvPr/>
        </p:nvCxnSpPr>
        <p:spPr>
          <a:xfrm flipV="1">
            <a:off x="6190728" y="6672292"/>
            <a:ext cx="252777" cy="571301"/>
          </a:xfrm>
          <a:prstGeom prst="curvedConnector2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Curved 100">
            <a:extLst>
              <a:ext uri="{FF2B5EF4-FFF2-40B4-BE49-F238E27FC236}">
                <a16:creationId xmlns:a16="http://schemas.microsoft.com/office/drawing/2014/main" id="{AE033773-D584-D730-0CA2-526CF24469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951072" y="6697332"/>
            <a:ext cx="456223" cy="277536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Curved 101">
            <a:extLst>
              <a:ext uri="{FF2B5EF4-FFF2-40B4-BE49-F238E27FC236}">
                <a16:creationId xmlns:a16="http://schemas.microsoft.com/office/drawing/2014/main" id="{309F85EF-CB1B-C555-EA8A-60F6D9CACFFA}"/>
              </a:ext>
            </a:extLst>
          </p:cNvPr>
          <p:cNvCxnSpPr>
            <a:cxnSpLocks/>
            <a:stCxn id="59" idx="0"/>
            <a:endCxn id="60" idx="2"/>
          </p:cNvCxnSpPr>
          <p:nvPr/>
        </p:nvCxnSpPr>
        <p:spPr>
          <a:xfrm rot="5400000" flipH="1" flipV="1">
            <a:off x="7322696" y="6409598"/>
            <a:ext cx="392969" cy="779074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1E4DE0CA-F4CD-D0FC-112C-D857A7DA1FA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385981" y="6751825"/>
            <a:ext cx="377395" cy="231061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Curved 109">
            <a:extLst>
              <a:ext uri="{FF2B5EF4-FFF2-40B4-BE49-F238E27FC236}">
                <a16:creationId xmlns:a16="http://schemas.microsoft.com/office/drawing/2014/main" id="{6DF8C464-1C3B-09A1-23DC-D83A81533426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 rot="16200000" flipH="1">
            <a:off x="8875501" y="6749543"/>
            <a:ext cx="380737" cy="234523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Curved 117">
            <a:extLst>
              <a:ext uri="{FF2B5EF4-FFF2-40B4-BE49-F238E27FC236}">
                <a16:creationId xmlns:a16="http://schemas.microsoft.com/office/drawing/2014/main" id="{CE66A5CA-C054-DFF3-9F25-25841DE6B5C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301218" y="6666903"/>
            <a:ext cx="422436" cy="327233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Curved 119">
            <a:extLst>
              <a:ext uri="{FF2B5EF4-FFF2-40B4-BE49-F238E27FC236}">
                <a16:creationId xmlns:a16="http://schemas.microsoft.com/office/drawing/2014/main" id="{B2E743E6-EA5C-BF7C-87ED-BA20A823014B}"/>
              </a:ext>
            </a:extLst>
          </p:cNvPr>
          <p:cNvCxnSpPr>
            <a:cxnSpLocks/>
            <a:stCxn id="65" idx="2"/>
          </p:cNvCxnSpPr>
          <p:nvPr/>
        </p:nvCxnSpPr>
        <p:spPr>
          <a:xfrm rot="16200000" flipH="1">
            <a:off x="9765158" y="6741606"/>
            <a:ext cx="436202" cy="168964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Curved 122">
            <a:extLst>
              <a:ext uri="{FF2B5EF4-FFF2-40B4-BE49-F238E27FC236}">
                <a16:creationId xmlns:a16="http://schemas.microsoft.com/office/drawing/2014/main" id="{150ADEE4-1CC4-FA1E-AA60-9991E027BF7F}"/>
              </a:ext>
            </a:extLst>
          </p:cNvPr>
          <p:cNvCxnSpPr>
            <a:cxnSpLocks/>
            <a:stCxn id="68" idx="0"/>
          </p:cNvCxnSpPr>
          <p:nvPr/>
        </p:nvCxnSpPr>
        <p:spPr>
          <a:xfrm rot="5400000" flipH="1" flipV="1">
            <a:off x="9928625" y="6519326"/>
            <a:ext cx="865512" cy="177810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1C893683-74FA-2FCF-91D7-A2A062407E1D}"/>
              </a:ext>
            </a:extLst>
          </p:cNvPr>
          <p:cNvCxnSpPr>
            <a:cxnSpLocks/>
            <a:stCxn id="69" idx="3"/>
            <a:endCxn id="67" idx="1"/>
          </p:cNvCxnSpPr>
          <p:nvPr/>
        </p:nvCxnSpPr>
        <p:spPr>
          <a:xfrm>
            <a:off x="10629887" y="6011515"/>
            <a:ext cx="113602" cy="292388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A07A81AD-337B-7100-EBD8-CF65CB354E9D}"/>
              </a:ext>
            </a:extLst>
          </p:cNvPr>
          <p:cNvSpPr txBox="1"/>
          <p:nvPr/>
        </p:nvSpPr>
        <p:spPr>
          <a:xfrm>
            <a:off x="3667011" y="4963889"/>
            <a:ext cx="955676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Geography: Locating Egypt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CDC1C6A-6CD2-4A96-A375-6738EA296576}"/>
              </a:ext>
            </a:extLst>
          </p:cNvPr>
          <p:cNvSpPr txBox="1"/>
          <p:nvPr/>
        </p:nvSpPr>
        <p:spPr>
          <a:xfrm>
            <a:off x="3879284" y="3988314"/>
            <a:ext cx="1441746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Geography: Physical features of Egypt and the importance of the River Nile 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322F144-896D-D797-3C7C-FA31682382E2}"/>
              </a:ext>
            </a:extLst>
          </p:cNvPr>
          <p:cNvSpPr txBox="1"/>
          <p:nvPr/>
        </p:nvSpPr>
        <p:spPr>
          <a:xfrm>
            <a:off x="4791288" y="4976415"/>
            <a:ext cx="765231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Pharaohs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A7A7B4A-7C21-1FEC-7601-06FA99B10645}"/>
              </a:ext>
            </a:extLst>
          </p:cNvPr>
          <p:cNvSpPr txBox="1"/>
          <p:nvPr/>
        </p:nvSpPr>
        <p:spPr>
          <a:xfrm>
            <a:off x="5556519" y="4097736"/>
            <a:ext cx="73727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Pyramids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62863E3-06E9-FC97-1E26-1C840294B865}"/>
              </a:ext>
            </a:extLst>
          </p:cNvPr>
          <p:cNvSpPr txBox="1"/>
          <p:nvPr/>
        </p:nvSpPr>
        <p:spPr>
          <a:xfrm>
            <a:off x="5893721" y="4990868"/>
            <a:ext cx="1149105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Mummification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03F4339-0305-0985-B4FD-B50127CB18C8}"/>
              </a:ext>
            </a:extLst>
          </p:cNvPr>
          <p:cNvSpPr txBox="1"/>
          <p:nvPr/>
        </p:nvSpPr>
        <p:spPr>
          <a:xfrm>
            <a:off x="6555090" y="4246762"/>
            <a:ext cx="1210707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Egyptian Gods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C6EBC52-68B9-DBA5-24BB-A90FCA7E1D04}"/>
              </a:ext>
            </a:extLst>
          </p:cNvPr>
          <p:cNvSpPr txBox="1"/>
          <p:nvPr/>
        </p:nvSpPr>
        <p:spPr>
          <a:xfrm>
            <a:off x="7321385" y="4983544"/>
            <a:ext cx="955676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History: Hieroglyphs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cxnSp>
        <p:nvCxnSpPr>
          <p:cNvPr id="137" name="Connector: Curved 136">
            <a:extLst>
              <a:ext uri="{FF2B5EF4-FFF2-40B4-BE49-F238E27FC236}">
                <a16:creationId xmlns:a16="http://schemas.microsoft.com/office/drawing/2014/main" id="{D8A7FC00-F209-CD61-203A-D631F71975A8}"/>
              </a:ext>
            </a:extLst>
          </p:cNvPr>
          <p:cNvCxnSpPr>
            <a:cxnSpLocks/>
            <a:stCxn id="3" idx="2"/>
            <a:endCxn id="132" idx="2"/>
          </p:cNvCxnSpPr>
          <p:nvPr/>
        </p:nvCxnSpPr>
        <p:spPr>
          <a:xfrm rot="16200000" flipH="1">
            <a:off x="3803232" y="3944296"/>
            <a:ext cx="708983" cy="2032361"/>
          </a:xfrm>
          <a:prstGeom prst="curvedConnector3">
            <a:avLst>
              <a:gd name="adj1" fmla="val 145359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Curved 139">
            <a:extLst>
              <a:ext uri="{FF2B5EF4-FFF2-40B4-BE49-F238E27FC236}">
                <a16:creationId xmlns:a16="http://schemas.microsoft.com/office/drawing/2014/main" id="{7B724CBE-85E2-C40B-24FE-AFC27BA0E607}"/>
              </a:ext>
            </a:extLst>
          </p:cNvPr>
          <p:cNvCxnSpPr>
            <a:cxnSpLocks/>
            <a:stCxn id="130" idx="0"/>
            <a:endCxn id="131" idx="2"/>
          </p:cNvCxnSpPr>
          <p:nvPr/>
        </p:nvCxnSpPr>
        <p:spPr>
          <a:xfrm rot="5400000" flipH="1" flipV="1">
            <a:off x="4177103" y="4540835"/>
            <a:ext cx="390800" cy="455308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Curved 142">
            <a:extLst>
              <a:ext uri="{FF2B5EF4-FFF2-40B4-BE49-F238E27FC236}">
                <a16:creationId xmlns:a16="http://schemas.microsoft.com/office/drawing/2014/main" id="{03B0762B-3E90-34DA-F5C4-09DC2FBEEBEE}"/>
              </a:ext>
            </a:extLst>
          </p:cNvPr>
          <p:cNvCxnSpPr>
            <a:cxnSpLocks/>
            <a:stCxn id="132" idx="0"/>
            <a:endCxn id="133" idx="2"/>
          </p:cNvCxnSpPr>
          <p:nvPr/>
        </p:nvCxnSpPr>
        <p:spPr>
          <a:xfrm rot="5400000" flipH="1" flipV="1">
            <a:off x="5279469" y="4330726"/>
            <a:ext cx="540125" cy="751254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Curved 145">
            <a:extLst>
              <a:ext uri="{FF2B5EF4-FFF2-40B4-BE49-F238E27FC236}">
                <a16:creationId xmlns:a16="http://schemas.microsoft.com/office/drawing/2014/main" id="{2339247E-4B65-45D7-0280-85B7D7F2AC22}"/>
              </a:ext>
            </a:extLst>
          </p:cNvPr>
          <p:cNvCxnSpPr>
            <a:cxnSpLocks/>
            <a:endCxn id="134" idx="0"/>
          </p:cNvCxnSpPr>
          <p:nvPr/>
        </p:nvCxnSpPr>
        <p:spPr>
          <a:xfrm rot="16200000" flipH="1">
            <a:off x="5990650" y="4513243"/>
            <a:ext cx="536479" cy="418769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FBD387C5-24B8-F1B4-1653-C14A067C8B2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584300" y="4585604"/>
            <a:ext cx="392288" cy="384554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AA616FE6-3566-76AA-EAAF-72BDB2DDBF83}"/>
              </a:ext>
            </a:extLst>
          </p:cNvPr>
          <p:cNvCxnSpPr>
            <a:cxnSpLocks/>
            <a:stCxn id="135" idx="2"/>
            <a:endCxn id="136" idx="0"/>
          </p:cNvCxnSpPr>
          <p:nvPr/>
        </p:nvCxnSpPr>
        <p:spPr>
          <a:xfrm rot="16200000" flipH="1">
            <a:off x="7280719" y="4465040"/>
            <a:ext cx="398228" cy="638779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Curved 164">
            <a:extLst>
              <a:ext uri="{FF2B5EF4-FFF2-40B4-BE49-F238E27FC236}">
                <a16:creationId xmlns:a16="http://schemas.microsoft.com/office/drawing/2014/main" id="{8BFE1DBE-B71D-B68E-BEF3-2C4665C2302E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8299058" y="5130309"/>
            <a:ext cx="3012809" cy="819651"/>
          </a:xfrm>
          <a:prstGeom prst="curvedConnector2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D756D224-E55A-79E1-CD59-9E0500781891}"/>
              </a:ext>
            </a:extLst>
          </p:cNvPr>
          <p:cNvSpPr txBox="1"/>
          <p:nvPr/>
        </p:nvSpPr>
        <p:spPr>
          <a:xfrm>
            <a:off x="840526" y="10088255"/>
            <a:ext cx="1356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XCCW Joined 15a" panose="03050602040000000000" pitchFamily="66" charset="0"/>
              </a:rPr>
              <a:t>Respect		Resilience		Resourcefulness		Responsibility		Remembering		Reflectiveness</a:t>
            </a:r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01617E3E-C681-DCCB-F015-3ED0F65EB612}"/>
              </a:ext>
            </a:extLst>
          </p:cNvPr>
          <p:cNvCxnSpPr>
            <a:cxnSpLocks/>
            <a:stCxn id="46" idx="2"/>
          </p:cNvCxnSpPr>
          <p:nvPr/>
        </p:nvCxnSpPr>
        <p:spPr>
          <a:xfrm rot="16200000" flipH="1">
            <a:off x="8561465" y="8516531"/>
            <a:ext cx="527750" cy="564488"/>
          </a:xfrm>
          <a:prstGeom prst="curvedConnector2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5DB44207-9940-3E3D-6E37-8966EF7E7057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rot="5400000" flipH="1" flipV="1">
            <a:off x="9678879" y="8404881"/>
            <a:ext cx="388338" cy="571652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BD5A80DA-3B09-9A7B-F982-38F7811CEA45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>
          <a:xfrm rot="16200000" flipH="1">
            <a:off x="10375536" y="8265588"/>
            <a:ext cx="394178" cy="827502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20EB76E1-72FE-E78F-05EF-D18A3AE3A7CD}"/>
              </a:ext>
            </a:extLst>
          </p:cNvPr>
          <p:cNvCxnSpPr>
            <a:cxnSpLocks/>
            <a:endCxn id="51" idx="0"/>
          </p:cNvCxnSpPr>
          <p:nvPr/>
        </p:nvCxnSpPr>
        <p:spPr>
          <a:xfrm rot="5400000">
            <a:off x="10696287" y="8089131"/>
            <a:ext cx="1077387" cy="497207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6" ma:contentTypeDescription="Create a new document." ma:contentTypeScope="" ma:versionID="594de6543b897e0d44003df66f6b979d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087c38366cbe2ef25222679a152d5bf6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8F3921-1C45-4684-8383-FD63BB4B9834}">
  <ds:schemaRefs>
    <ds:schemaRef ds:uri="http://schemas.microsoft.com/office/2006/metadata/properties"/>
    <ds:schemaRef ds:uri="http://schemas.microsoft.com/office/infopath/2007/PartnerControls"/>
    <ds:schemaRef ds:uri="947af36e-c427-46cd-88a7-a109f1db817d"/>
    <ds:schemaRef ds:uri="0ff67797-5c24-46a9-8e3b-be2ca9f22092"/>
  </ds:schemaRefs>
</ds:datastoreItem>
</file>

<file path=customXml/itemProps2.xml><?xml version="1.0" encoding="utf-8"?>
<ds:datastoreItem xmlns:ds="http://schemas.openxmlformats.org/officeDocument/2006/customXml" ds:itemID="{E8BB1053-4782-436D-B472-0FE0E4365B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A25114-35A5-49AD-BCCA-D1B84405D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af36e-c427-46cd-88a7-a109f1db817d"/>
    <ds:schemaRef ds:uri="0ff67797-5c24-46a9-8e3b-be2ca9f22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314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CCW Cursive Writing 15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80</cp:revision>
  <cp:lastPrinted>2020-10-26T16:54:23Z</cp:lastPrinted>
  <dcterms:created xsi:type="dcterms:W3CDTF">2013-07-15T20:26:40Z</dcterms:created>
  <dcterms:modified xsi:type="dcterms:W3CDTF">2023-11-16T14:49:54Z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