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7" r:id="rId5"/>
  </p:sldIdLst>
  <p:sldSz cx="15119350" cy="1069181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Lamble" initials="SL" lastIdx="1" clrIdx="0">
    <p:extLst>
      <p:ext uri="{19B8F6BF-5375-455C-9EA6-DF929625EA0E}">
        <p15:presenceInfo xmlns:p15="http://schemas.microsoft.com/office/powerpoint/2012/main" userId="S::slamble@dsatredlands.org::9bc0733e-b9a6-4e9d-b611-4624dd9595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00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5C2ECC-D716-4695-8641-67B5F1B6E84D}" v="2" dt="2023-08-25T10:47:59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148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2" cy="33834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9199" y="0"/>
            <a:ext cx="4275402" cy="33834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2B7332D-DCAD-4730-BF19-95496C94D3DD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25813" y="841375"/>
            <a:ext cx="32146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241588"/>
            <a:ext cx="7893050" cy="2652206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397417"/>
            <a:ext cx="4275402" cy="33834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9199" y="6397417"/>
            <a:ext cx="4275402" cy="338347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E4AD414B-E8E5-4932-A526-E9985A2BC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28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D414B-E8E5-4932-A526-E9985A2BC34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28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95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20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43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3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33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0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44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42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32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93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12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6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376713-8633-4C41-95A5-925D02E1EE2B}"/>
              </a:ext>
            </a:extLst>
          </p:cNvPr>
          <p:cNvSpPr/>
          <p:nvPr/>
        </p:nvSpPr>
        <p:spPr>
          <a:xfrm>
            <a:off x="1034328" y="1487498"/>
            <a:ext cx="3830531" cy="1996537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Knowledge</a:t>
            </a:r>
            <a:endParaRPr lang="en-US" sz="1000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sz="1000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endParaRPr lang="en-US" sz="1000" b="1" u="sng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r>
              <a:rPr lang="en-US" sz="1000" b="1" u="sng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Knowledge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Mexican geography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Day of the Dead festival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Mayan Civilization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Features of instruction writing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History/origins of pinatas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Traditional Mexican dance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Human and physical features of Mexico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Similarities and differences UK/Mexico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Word classes – verbs, adverbs, adjectives and conjunctions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Narrative structure</a:t>
            </a:r>
          </a:p>
          <a:p>
            <a:pPr marL="318211" indent="-318211">
              <a:buFont typeface="Arial"/>
              <a:buChar char="•"/>
            </a:pPr>
            <a:endParaRPr lang="en-US" sz="1000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sz="1000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sz="1000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318211" indent="-318211">
              <a:buFont typeface="Arial"/>
              <a:buChar char="•"/>
            </a:pPr>
            <a:endParaRPr lang="en-US" dirty="0">
              <a:solidFill>
                <a:schemeClr val="tx1"/>
              </a:solidFill>
              <a:latin typeface="Bradley Hand ITC" panose="03070402050302030203" pitchFamily="66" charset="0"/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55EBCE1-817A-4C8E-A4E4-E67B45752574}"/>
              </a:ext>
            </a:extLst>
          </p:cNvPr>
          <p:cNvSpPr/>
          <p:nvPr/>
        </p:nvSpPr>
        <p:spPr>
          <a:xfrm>
            <a:off x="10254490" y="1487498"/>
            <a:ext cx="3830531" cy="1990194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Fronted adverbials with commas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Using an atlas/digital mapping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Retrieving information from texts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Skimming and scanning when reading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Designing and evaluating a product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Selecting and using appropriate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Collaboration/team-work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Description – characters/settings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Ordering historical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Learning a traditional Mexican dance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002F74-9F26-49DB-B392-0CA02E4C7DE2}"/>
              </a:ext>
            </a:extLst>
          </p:cNvPr>
          <p:cNvSpPr txBox="1"/>
          <p:nvPr/>
        </p:nvSpPr>
        <p:spPr>
          <a:xfrm>
            <a:off x="4033956" y="332060"/>
            <a:ext cx="88211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C00000"/>
                </a:solidFill>
                <a:latin typeface="XCCW Joined 15a" panose="03050602040000000000" pitchFamily="66" charset="0"/>
              </a:rPr>
              <a:t>Year 6 The Mayans and Mexico Learning Journey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3CFB4AC-B57E-4100-92F6-6EAD15C3DD30}"/>
              </a:ext>
            </a:extLst>
          </p:cNvPr>
          <p:cNvSpPr/>
          <p:nvPr/>
        </p:nvSpPr>
        <p:spPr>
          <a:xfrm>
            <a:off x="282840" y="4470422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XCCW Joined 15a" panose="03050602040000000000" pitchFamily="66" charset="0"/>
              </a:rPr>
              <a:t>Foundation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82CF25C-0AE9-467E-B3A0-8A8577FAF1B5}"/>
              </a:ext>
            </a:extLst>
          </p:cNvPr>
          <p:cNvSpPr/>
          <p:nvPr/>
        </p:nvSpPr>
        <p:spPr>
          <a:xfrm>
            <a:off x="297460" y="6452794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XCCW Joined 15a" panose="03050602040000000000" pitchFamily="66" charset="0"/>
              </a:rPr>
              <a:t>Science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E918D04-F653-44CA-BF33-98F4007D0CFB}"/>
              </a:ext>
            </a:extLst>
          </p:cNvPr>
          <p:cNvSpPr/>
          <p:nvPr/>
        </p:nvSpPr>
        <p:spPr>
          <a:xfrm>
            <a:off x="287681" y="8299505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XCCW Joined 15a" panose="03050602040000000000" pitchFamily="66" charset="0"/>
              </a:rPr>
              <a:t>Creative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F973F2-7AFE-46BC-B8FA-3BA3BF259D7C}"/>
              </a:ext>
            </a:extLst>
          </p:cNvPr>
          <p:cNvSpPr/>
          <p:nvPr/>
        </p:nvSpPr>
        <p:spPr>
          <a:xfrm>
            <a:off x="12500332" y="4131817"/>
            <a:ext cx="2376744" cy="1620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b="1" u="sng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1000" b="1" u="sng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 1</a:t>
            </a:r>
          </a:p>
          <a:p>
            <a:pPr algn="ctr"/>
            <a:r>
              <a:rPr lang="en-GB" sz="1000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Understanding Mexican geography and the Mayan Civilisation.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10D1165-34A1-419A-B65C-EFDE59BE42D8}"/>
              </a:ext>
            </a:extLst>
          </p:cNvPr>
          <p:cNvSpPr/>
          <p:nvPr/>
        </p:nvSpPr>
        <p:spPr>
          <a:xfrm>
            <a:off x="12419579" y="6203382"/>
            <a:ext cx="2434699" cy="1495964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sz="1000" b="1" u="sng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 2</a:t>
            </a:r>
          </a:p>
          <a:p>
            <a:pPr algn="ctr"/>
            <a:r>
              <a:rPr lang="en-GB" sz="1000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To understand how the Mayans used light and shadow when designing pyramids.</a:t>
            </a:r>
          </a:p>
          <a:p>
            <a:pPr algn="ctr"/>
            <a:endParaRPr lang="en-GB" sz="900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6346172-B273-4657-A39D-F328D8A4391E}"/>
              </a:ext>
            </a:extLst>
          </p:cNvPr>
          <p:cNvSpPr/>
          <p:nvPr/>
        </p:nvSpPr>
        <p:spPr>
          <a:xfrm>
            <a:off x="12458572" y="7982096"/>
            <a:ext cx="2408178" cy="16200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u="sng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  <a:p>
            <a:pPr algn="ctr"/>
            <a:r>
              <a:rPr lang="en-GB" sz="1050" b="1" u="sng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Outcome</a:t>
            </a:r>
            <a:r>
              <a:rPr lang="en-GB" sz="1000" b="1" u="sng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 3</a:t>
            </a:r>
          </a:p>
          <a:p>
            <a:pPr algn="ctr"/>
            <a:r>
              <a:rPr lang="en-GB" sz="1000" dirty="0">
                <a:ln w="3175">
                  <a:noFill/>
                </a:ln>
                <a:solidFill>
                  <a:schemeClr val="tx1"/>
                </a:solidFill>
                <a:latin typeface="XCCW Joined 15a" panose="03050602040000000000" pitchFamily="66" charset="0"/>
              </a:rPr>
              <a:t>Year 6 Mexican celebration including pinata smashing and a traditional Mexican dance.</a:t>
            </a:r>
          </a:p>
          <a:p>
            <a:pPr algn="ctr"/>
            <a:endParaRPr lang="en-GB" sz="1000" b="1" u="sng" dirty="0">
              <a:ln w="3175">
                <a:noFill/>
              </a:ln>
              <a:solidFill>
                <a:schemeClr val="tx1"/>
              </a:solidFill>
              <a:latin typeface="XCCW Joined 15a" panose="03050602040000000000" pitchFamily="66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E34F95-B048-48C0-9D2C-390957FF10BF}"/>
              </a:ext>
            </a:extLst>
          </p:cNvPr>
          <p:cNvCxnSpPr>
            <a:cxnSpLocks/>
          </p:cNvCxnSpPr>
          <p:nvPr/>
        </p:nvCxnSpPr>
        <p:spPr>
          <a:xfrm>
            <a:off x="2448912" y="4945694"/>
            <a:ext cx="10030393" cy="80985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8C7390A-5E09-4D9A-B686-2CEEF788865E}"/>
              </a:ext>
            </a:extLst>
          </p:cNvPr>
          <p:cNvCxnSpPr>
            <a:cxnSpLocks/>
            <a:stCxn id="10" idx="3"/>
            <a:endCxn id="13" idx="2"/>
          </p:cNvCxnSpPr>
          <p:nvPr/>
        </p:nvCxnSpPr>
        <p:spPr>
          <a:xfrm>
            <a:off x="2463532" y="6917251"/>
            <a:ext cx="9956047" cy="3411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A67D67-49E4-4916-A291-96E463FE3DF4}"/>
              </a:ext>
            </a:extLst>
          </p:cNvPr>
          <p:cNvCxnSpPr>
            <a:cxnSpLocks/>
            <a:stCxn id="11" idx="3"/>
            <a:endCxn id="14" idx="2"/>
          </p:cNvCxnSpPr>
          <p:nvPr/>
        </p:nvCxnSpPr>
        <p:spPr>
          <a:xfrm>
            <a:off x="2453753" y="8763962"/>
            <a:ext cx="10004819" cy="28134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4C4D86B-9D5D-4CA0-9D2B-7B5A43B45BF0}"/>
              </a:ext>
            </a:extLst>
          </p:cNvPr>
          <p:cNvSpPr txBox="1"/>
          <p:nvPr/>
        </p:nvSpPr>
        <p:spPr>
          <a:xfrm>
            <a:off x="2233920" y="10088255"/>
            <a:ext cx="10779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XCCW Joined 15a" panose="03050602040000000000" pitchFamily="66" charset="0"/>
              </a:rPr>
              <a:t>Respect		Resilience		Resourcefulness		Responsibility		Remembering		Reflectiveness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891BE39-3EB1-4C56-B5F1-FE50C7BC9D0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26" y="361552"/>
            <a:ext cx="2670175" cy="821055"/>
          </a:xfrm>
          <a:prstGeom prst="rect">
            <a:avLst/>
          </a:prstGeom>
        </p:spPr>
      </p:pic>
      <p:pic>
        <p:nvPicPr>
          <p:cNvPr id="20" name="Picture 19" descr="DSAT badge">
            <a:extLst>
              <a:ext uri="{FF2B5EF4-FFF2-40B4-BE49-F238E27FC236}">
                <a16:creationId xmlns:a16="http://schemas.microsoft.com/office/drawing/2014/main" id="{44115823-A865-4CB0-B2A9-7F8D212E3AD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8704" y="280997"/>
            <a:ext cx="999373" cy="101531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063C0017-276B-4B09-95A2-85B9E7A5AA8A}"/>
              </a:ext>
            </a:extLst>
          </p:cNvPr>
          <p:cNvSpPr/>
          <p:nvPr/>
        </p:nvSpPr>
        <p:spPr>
          <a:xfrm>
            <a:off x="5644409" y="1496313"/>
            <a:ext cx="3830531" cy="1990194"/>
          </a:xfrm>
          <a:prstGeom prst="roundRect">
            <a:avLst>
              <a:gd name="adj" fmla="val 7004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Equator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Latitude/Longitude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Human/physical geography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Continent/Country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Pinata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Ancient Mayan </a:t>
            </a:r>
            <a:r>
              <a:rPr lang="en-US" sz="1000" dirty="0" err="1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Civilisation</a:t>
            </a:r>
            <a:endParaRPr lang="en-US" sz="1000" dirty="0">
              <a:solidFill>
                <a:schemeClr val="tx1"/>
              </a:solidFill>
              <a:latin typeface="XCCW Joined 15a" panose="03050602040000000000" pitchFamily="66" charset="0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Evaluate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Chronology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Desert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  <a:latin typeface="XCCW Joined 15a" panose="03050602040000000000" pitchFamily="66" charset="0"/>
                <a:cs typeface="Calibri"/>
              </a:rPr>
              <a:t>Rainforest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DBA7E0-7277-3452-93F8-30055A3B1ABC}"/>
              </a:ext>
            </a:extLst>
          </p:cNvPr>
          <p:cNvSpPr txBox="1"/>
          <p:nvPr/>
        </p:nvSpPr>
        <p:spPr>
          <a:xfrm>
            <a:off x="2590542" y="4301022"/>
            <a:ext cx="1303430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latin typeface="XCCW Joined 15a" panose="03050602040000000000" pitchFamily="66" charset="0"/>
              </a:rPr>
              <a:t> </a:t>
            </a:r>
            <a:r>
              <a:rPr lang="en-GB" sz="800" dirty="0">
                <a:latin typeface="XCCW Joined 15a" panose="03050602040000000000" pitchFamily="66" charset="0"/>
              </a:rPr>
              <a:t>Geography: Locating Mexico on a map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BAB13A-1293-36A5-4F25-320285421341}"/>
              </a:ext>
            </a:extLst>
          </p:cNvPr>
          <p:cNvSpPr txBox="1"/>
          <p:nvPr/>
        </p:nvSpPr>
        <p:spPr>
          <a:xfrm>
            <a:off x="3433882" y="5067295"/>
            <a:ext cx="1537813" cy="70788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 Geography: Similarities and differences Mexico/UK</a:t>
            </a:r>
          </a:p>
          <a:p>
            <a:pPr algn="ctr"/>
            <a:r>
              <a:rPr lang="en-GB" sz="800" dirty="0">
                <a:latin typeface="XCCW Joined 15a" panose="03050602040000000000" pitchFamily="66" charset="0"/>
              </a:rPr>
              <a:t>Including human and physical geography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2F46F5-BCFB-CADD-15DC-A18744698BD3}"/>
              </a:ext>
            </a:extLst>
          </p:cNvPr>
          <p:cNvSpPr txBox="1"/>
          <p:nvPr/>
        </p:nvSpPr>
        <p:spPr>
          <a:xfrm>
            <a:off x="9223121" y="4350104"/>
            <a:ext cx="1040004" cy="5847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History: Mayan civilisation timeline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4BD811-7EAD-772E-08BB-0212C3701269}"/>
              </a:ext>
            </a:extLst>
          </p:cNvPr>
          <p:cNvSpPr txBox="1"/>
          <p:nvPr/>
        </p:nvSpPr>
        <p:spPr>
          <a:xfrm>
            <a:off x="10616950" y="4180022"/>
            <a:ext cx="1175732" cy="70788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History: Comparing Ancient Maya with the Ancient Egyptians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52EE20-EF37-672D-CC5C-49748C5F62E3}"/>
              </a:ext>
            </a:extLst>
          </p:cNvPr>
          <p:cNvSpPr txBox="1"/>
          <p:nvPr/>
        </p:nvSpPr>
        <p:spPr>
          <a:xfrm>
            <a:off x="10780999" y="6377612"/>
            <a:ext cx="847633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XCCW Joined 15a" panose="03050602040000000000" pitchFamily="66" charset="0"/>
              </a:rPr>
              <a:t>S</a:t>
            </a:r>
            <a:r>
              <a:rPr lang="en-GB" sz="800" dirty="0" err="1">
                <a:latin typeface="XCCW Joined 15a" panose="03050602040000000000" pitchFamily="66" charset="0"/>
              </a:rPr>
              <a:t>cience</a:t>
            </a:r>
            <a:r>
              <a:rPr lang="en-GB" sz="800" dirty="0">
                <a:latin typeface="XCCW Joined 15a" panose="03050602040000000000" pitchFamily="66" charset="0"/>
              </a:rPr>
              <a:t>: Light and shadows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B27720-4A90-F446-182F-7F9C7850094C}"/>
              </a:ext>
            </a:extLst>
          </p:cNvPr>
          <p:cNvSpPr txBox="1"/>
          <p:nvPr/>
        </p:nvSpPr>
        <p:spPr>
          <a:xfrm>
            <a:off x="2513715" y="8144257"/>
            <a:ext cx="1040004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Engage: Mexican Fiesta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5E6A8A-9D5E-9315-07DB-DE15007F1A0D}"/>
              </a:ext>
            </a:extLst>
          </p:cNvPr>
          <p:cNvSpPr txBox="1"/>
          <p:nvPr/>
        </p:nvSpPr>
        <p:spPr>
          <a:xfrm>
            <a:off x="5765882" y="8971696"/>
            <a:ext cx="1124512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DT: Design a </a:t>
            </a:r>
            <a:r>
              <a:rPr lang="en-GB" sz="800" dirty="0" err="1">
                <a:latin typeface="XCCW Joined 15a" panose="03050602040000000000" pitchFamily="66" charset="0"/>
              </a:rPr>
              <a:t>pinata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0230A0-C9A6-1CB7-CF9D-C546F6211CBD}"/>
              </a:ext>
            </a:extLst>
          </p:cNvPr>
          <p:cNvSpPr txBox="1"/>
          <p:nvPr/>
        </p:nvSpPr>
        <p:spPr>
          <a:xfrm>
            <a:off x="7518594" y="8957181"/>
            <a:ext cx="1040004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>
                <a:latin typeface="XCCW Joined 15a" panose="03050602040000000000" pitchFamily="66" charset="0"/>
              </a:rPr>
              <a:t>DT: Evaluate </a:t>
            </a:r>
            <a:r>
              <a:rPr lang="en-GB" sz="800" dirty="0" err="1">
                <a:latin typeface="XCCW Joined 15a" panose="03050602040000000000" pitchFamily="66" charset="0"/>
              </a:rPr>
              <a:t>pinatas</a:t>
            </a:r>
            <a:endParaRPr lang="en-GB" sz="800" dirty="0">
              <a:latin typeface="XCCW Joined 15a" panose="03050602040000000000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CAF5DD-446E-7D6B-6A65-56BE4C17B6B2}"/>
              </a:ext>
            </a:extLst>
          </p:cNvPr>
          <p:cNvSpPr txBox="1"/>
          <p:nvPr/>
        </p:nvSpPr>
        <p:spPr>
          <a:xfrm>
            <a:off x="6605463" y="8267368"/>
            <a:ext cx="1040004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DT: Making a pinata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EFA750A-67C3-033B-2448-59DA077C587C}"/>
              </a:ext>
            </a:extLst>
          </p:cNvPr>
          <p:cNvSpPr txBox="1"/>
          <p:nvPr/>
        </p:nvSpPr>
        <p:spPr>
          <a:xfrm>
            <a:off x="9403759" y="8299505"/>
            <a:ext cx="1031632" cy="338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DT: Making savoury food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D10724-B4DB-03C0-55C1-652160D37D54}"/>
              </a:ext>
            </a:extLst>
          </p:cNvPr>
          <p:cNvSpPr txBox="1"/>
          <p:nvPr/>
        </p:nvSpPr>
        <p:spPr>
          <a:xfrm>
            <a:off x="9919575" y="5169837"/>
            <a:ext cx="1175732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History: Mayan  people and their significance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EC72B7E0-37BB-E15C-1C88-729D83A34C68}"/>
              </a:ext>
            </a:extLst>
          </p:cNvPr>
          <p:cNvCxnSpPr/>
          <p:nvPr/>
        </p:nvCxnSpPr>
        <p:spPr>
          <a:xfrm>
            <a:off x="3893972" y="4531855"/>
            <a:ext cx="192330" cy="519525"/>
          </a:xfrm>
          <a:prstGeom prst="curvedConnector2">
            <a:avLst/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0DEB1FF5-7EAF-607B-D829-C2E1C5883B8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115345" y="4919565"/>
            <a:ext cx="374357" cy="91676"/>
          </a:xfrm>
          <a:prstGeom prst="curvedConnector3">
            <a:avLst>
              <a:gd name="adj1" fmla="val 50000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Curved 103">
            <a:extLst>
              <a:ext uri="{FF2B5EF4-FFF2-40B4-BE49-F238E27FC236}">
                <a16:creationId xmlns:a16="http://schemas.microsoft.com/office/drawing/2014/main" id="{644D52C4-215C-305E-D44B-A6E33D149EF1}"/>
              </a:ext>
            </a:extLst>
          </p:cNvPr>
          <p:cNvCxnSpPr>
            <a:cxnSpLocks/>
            <a:endCxn id="15" idx="3"/>
          </p:cNvCxnSpPr>
          <p:nvPr/>
        </p:nvCxnSpPr>
        <p:spPr>
          <a:xfrm rot="5400000" flipH="1" flipV="1">
            <a:off x="10979075" y="4641424"/>
            <a:ext cx="921066" cy="706148"/>
          </a:xfrm>
          <a:prstGeom prst="curvedConnector4">
            <a:avLst>
              <a:gd name="adj1" fmla="val 30786"/>
              <a:gd name="adj2" fmla="val 132373"/>
            </a:avLst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Curved 142">
            <a:extLst>
              <a:ext uri="{FF2B5EF4-FFF2-40B4-BE49-F238E27FC236}">
                <a16:creationId xmlns:a16="http://schemas.microsoft.com/office/drawing/2014/main" id="{B3B494D3-9D81-C83C-94AC-E7F03E9DF8CB}"/>
              </a:ext>
            </a:extLst>
          </p:cNvPr>
          <p:cNvCxnSpPr>
            <a:cxnSpLocks/>
            <a:endCxn id="21" idx="0"/>
          </p:cNvCxnSpPr>
          <p:nvPr/>
        </p:nvCxnSpPr>
        <p:spPr>
          <a:xfrm rot="16200000" flipH="1">
            <a:off x="10524277" y="5697073"/>
            <a:ext cx="712434" cy="648644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Curved 142">
            <a:extLst>
              <a:ext uri="{FF2B5EF4-FFF2-40B4-BE49-F238E27FC236}">
                <a16:creationId xmlns:a16="http://schemas.microsoft.com/office/drawing/2014/main" id="{C7C1D361-2ED2-199D-7F8D-B83D90FCA79C}"/>
              </a:ext>
            </a:extLst>
          </p:cNvPr>
          <p:cNvCxnSpPr>
            <a:cxnSpLocks/>
            <a:endCxn id="15" idx="2"/>
          </p:cNvCxnSpPr>
          <p:nvPr/>
        </p:nvCxnSpPr>
        <p:spPr>
          <a:xfrm rot="16200000" flipV="1">
            <a:off x="10529575" y="5563149"/>
            <a:ext cx="1468002" cy="117519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23A365F2-C59F-0076-FB5F-D86F210972CD}"/>
              </a:ext>
            </a:extLst>
          </p:cNvPr>
          <p:cNvCxnSpPr>
            <a:cxnSpLocks/>
            <a:endCxn id="26" idx="1"/>
          </p:cNvCxnSpPr>
          <p:nvPr/>
        </p:nvCxnSpPr>
        <p:spPr>
          <a:xfrm rot="5400000" flipH="1" flipV="1">
            <a:off x="6259495" y="8596153"/>
            <a:ext cx="505476" cy="186460"/>
          </a:xfrm>
          <a:prstGeom prst="curvedConnector2">
            <a:avLst/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id="{863BC52B-292C-8024-8253-C685C4D4F349}"/>
              </a:ext>
            </a:extLst>
          </p:cNvPr>
          <p:cNvCxnSpPr>
            <a:cxnSpLocks/>
            <a:endCxn id="25" idx="0"/>
          </p:cNvCxnSpPr>
          <p:nvPr/>
        </p:nvCxnSpPr>
        <p:spPr>
          <a:xfrm rot="16200000" flipH="1">
            <a:off x="7563512" y="8482097"/>
            <a:ext cx="525922" cy="424246"/>
          </a:xfrm>
          <a:prstGeom prst="curvedConnector3">
            <a:avLst>
              <a:gd name="adj1" fmla="val 50000"/>
            </a:avLst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1AE92034-1BAF-CEE1-2D8C-977FE2DBCD92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3556000" y="8367702"/>
            <a:ext cx="2209882" cy="773271"/>
          </a:xfrm>
          <a:prstGeom prst="curvedConnector3">
            <a:avLst>
              <a:gd name="adj1" fmla="val 50000"/>
            </a:avLst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A37B921-A85A-9CB2-F4F2-13A210E45A72}"/>
              </a:ext>
            </a:extLst>
          </p:cNvPr>
          <p:cNvSpPr txBox="1"/>
          <p:nvPr/>
        </p:nvSpPr>
        <p:spPr>
          <a:xfrm>
            <a:off x="11263576" y="8923952"/>
            <a:ext cx="1040004" cy="4616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XCCW Joined 15a" panose="03050602040000000000" pitchFamily="66" charset="0"/>
              </a:rPr>
              <a:t>Express: Mexican Fiesta</a:t>
            </a:r>
          </a:p>
        </p:txBody>
      </p:sp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75030384-5DF5-D7A8-C050-D3E2D0486DA5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8574570" y="9056293"/>
            <a:ext cx="2689006" cy="98492"/>
          </a:xfrm>
          <a:prstGeom prst="curvedConnector3">
            <a:avLst>
              <a:gd name="adj1" fmla="val 50000"/>
            </a:avLst>
          </a:prstGeom>
          <a:ln w="3810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32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5230C0293D040A584F265AB156CFB" ma:contentTypeVersion="17" ma:contentTypeDescription="Create a new document." ma:contentTypeScope="" ma:versionID="8121855de40921bc8d39f0a54f94cb29">
  <xsd:schema xmlns:xsd="http://www.w3.org/2001/XMLSchema" xmlns:xs="http://www.w3.org/2001/XMLSchema" xmlns:p="http://schemas.microsoft.com/office/2006/metadata/properties" xmlns:ns2="947af36e-c427-46cd-88a7-a109f1db817d" xmlns:ns3="0ff67797-5c24-46a9-8e3b-be2ca9f22092" targetNamespace="http://schemas.microsoft.com/office/2006/metadata/properties" ma:root="true" ma:fieldsID="7d23c53813f67fd7ad99c222fd438f21" ns2:_="" ns3:_="">
    <xsd:import namespace="947af36e-c427-46cd-88a7-a109f1db817d"/>
    <xsd:import namespace="0ff67797-5c24-46a9-8e3b-be2ca9f220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7af36e-c427-46cd-88a7-a109f1db8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ae6bd0a-c4b6-458e-af88-638af714bb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67797-5c24-46a9-8e3b-be2ca9f22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91eb20f-5788-40d4-b438-452645bf27af}" ma:internalName="TaxCatchAll" ma:showField="CatchAllData" ma:web="0ff67797-5c24-46a9-8e3b-be2ca9f22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7af36e-c427-46cd-88a7-a109f1db817d">
      <Terms xmlns="http://schemas.microsoft.com/office/infopath/2007/PartnerControls"/>
    </lcf76f155ced4ddcb4097134ff3c332f>
    <TaxCatchAll xmlns="0ff67797-5c24-46a9-8e3b-be2ca9f22092" xsi:nil="true"/>
  </documentManagement>
</p:properties>
</file>

<file path=customXml/itemProps1.xml><?xml version="1.0" encoding="utf-8"?>
<ds:datastoreItem xmlns:ds="http://schemas.openxmlformats.org/officeDocument/2006/customXml" ds:itemID="{70869D31-17FC-49B0-9C1D-84B1318DDC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7af36e-c427-46cd-88a7-a109f1db817d"/>
    <ds:schemaRef ds:uri="0ff67797-5c24-46a9-8e3b-be2ca9f220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07FAA3-E153-46F6-9654-3DAB7BCF3B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BBEAE1-E726-41A7-A2B1-2D5955F4748C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0ff67797-5c24-46a9-8e3b-be2ca9f22092"/>
    <ds:schemaRef ds:uri="947af36e-c427-46cd-88a7-a109f1db817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4594</TotalTime>
  <Words>257</Words>
  <Application>Microsoft Office PowerPoint</Application>
  <PresentationFormat>Custom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XCCW Joined 15a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Nicky Ball</cp:lastModifiedBy>
  <cp:revision>142</cp:revision>
  <cp:lastPrinted>2023-03-30T09:42:48Z</cp:lastPrinted>
  <dcterms:created xsi:type="dcterms:W3CDTF">2013-07-15T20:26:40Z</dcterms:created>
  <dcterms:modified xsi:type="dcterms:W3CDTF">2023-11-16T14:52:38Z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0x01010043C5230C0293D040A584F265AB156CFB</vt:lpwstr>
  </property>
  <property fmtid="{D5CDD505-2E9C-101B-9397-08002B2CF9AE}" pid="3" name="MediaServiceImageTags">
    <vt:lpwstr/>
  </property>
</Properties>
</file>